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Default Extension="jpg" ContentType="image/jpg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</p:sldIdLst>
  <p:sldSz cx="18288000" cy="10287000"/>
  <p:notesSz cx="18288000" cy="102870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1600" y="3188970"/>
            <a:ext cx="1554480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400" b="1" i="0">
                <a:solidFill>
                  <a:srgbClr val="3B5794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1" u="sng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4F81BC"/>
                </a:solidFill>
                <a:latin typeface="Calibri"/>
                <a:cs typeface="Calibri"/>
              </a:defRPr>
            </a:lvl1pPr>
          </a:lstStyle>
          <a:p>
            <a:pPr marL="142875">
              <a:lnSpc>
                <a:spcPts val="1810"/>
              </a:lnSpc>
            </a:pPr>
            <a:r>
              <a:rPr dirty="0"/>
              <a:t>20</a:t>
            </a:r>
            <a:r>
              <a:rPr dirty="0" spc="-30"/>
              <a:t> </a:t>
            </a:r>
            <a:r>
              <a:rPr dirty="0"/>
              <a:t>ottobre</a:t>
            </a:r>
            <a:r>
              <a:rPr dirty="0" spc="-45"/>
              <a:t> </a:t>
            </a:r>
            <a:r>
              <a:rPr dirty="0"/>
              <a:t>2025</a:t>
            </a:r>
            <a:r>
              <a:rPr dirty="0" spc="-25"/>
              <a:t> </a:t>
            </a:r>
            <a:r>
              <a:rPr dirty="0"/>
              <a:t>Roma</a:t>
            </a:r>
            <a:r>
              <a:rPr dirty="0" spc="-15"/>
              <a:t> </a:t>
            </a:r>
            <a:r>
              <a:rPr dirty="0" spc="-10"/>
              <a:t>Palazzo</a:t>
            </a:r>
            <a:r>
              <a:rPr dirty="0" spc="-45"/>
              <a:t> </a:t>
            </a:r>
            <a:r>
              <a:rPr dirty="0" spc="-10"/>
              <a:t>Valentini</a:t>
            </a:r>
            <a:r>
              <a:rPr dirty="0" spc="-45"/>
              <a:t> </a:t>
            </a:r>
            <a:r>
              <a:rPr dirty="0"/>
              <a:t>–</a:t>
            </a:r>
            <a:r>
              <a:rPr dirty="0" spc="-25"/>
              <a:t> </a:t>
            </a:r>
            <a:r>
              <a:rPr dirty="0"/>
              <a:t>Convegno</a:t>
            </a:r>
            <a:r>
              <a:rPr dirty="0" spc="-60"/>
              <a:t> </a:t>
            </a:r>
            <a:r>
              <a:rPr dirty="0" spc="-10"/>
              <a:t>«Sostenibilità</a:t>
            </a:r>
            <a:r>
              <a:rPr dirty="0" spc="-60"/>
              <a:t> </a:t>
            </a:r>
            <a:r>
              <a:rPr dirty="0"/>
              <a:t>e</a:t>
            </a:r>
            <a:r>
              <a:rPr dirty="0" spc="-30"/>
              <a:t> </a:t>
            </a:r>
            <a:r>
              <a:rPr dirty="0"/>
              <a:t>Business</a:t>
            </a:r>
            <a:r>
              <a:rPr dirty="0" spc="-25"/>
              <a:t> </a:t>
            </a:r>
            <a:r>
              <a:rPr dirty="0"/>
              <a:t>Continuity</a:t>
            </a:r>
            <a:r>
              <a:rPr dirty="0" spc="-50"/>
              <a:t> </a:t>
            </a:r>
            <a:r>
              <a:rPr dirty="0" spc="-10"/>
              <a:t>(AISL_O)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400" b="1" i="0">
                <a:solidFill>
                  <a:srgbClr val="3B5794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1" u="sng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4F81BC"/>
                </a:solidFill>
                <a:latin typeface="Calibri"/>
                <a:cs typeface="Calibri"/>
              </a:defRPr>
            </a:lvl1pPr>
          </a:lstStyle>
          <a:p>
            <a:pPr marL="142875">
              <a:lnSpc>
                <a:spcPts val="1810"/>
              </a:lnSpc>
            </a:pPr>
            <a:r>
              <a:rPr dirty="0"/>
              <a:t>20</a:t>
            </a:r>
            <a:r>
              <a:rPr dirty="0" spc="-30"/>
              <a:t> </a:t>
            </a:r>
            <a:r>
              <a:rPr dirty="0"/>
              <a:t>ottobre</a:t>
            </a:r>
            <a:r>
              <a:rPr dirty="0" spc="-45"/>
              <a:t> </a:t>
            </a:r>
            <a:r>
              <a:rPr dirty="0"/>
              <a:t>2025</a:t>
            </a:r>
            <a:r>
              <a:rPr dirty="0" spc="-25"/>
              <a:t> </a:t>
            </a:r>
            <a:r>
              <a:rPr dirty="0"/>
              <a:t>Roma</a:t>
            </a:r>
            <a:r>
              <a:rPr dirty="0" spc="-15"/>
              <a:t> </a:t>
            </a:r>
            <a:r>
              <a:rPr dirty="0" spc="-10"/>
              <a:t>Palazzo</a:t>
            </a:r>
            <a:r>
              <a:rPr dirty="0" spc="-45"/>
              <a:t> </a:t>
            </a:r>
            <a:r>
              <a:rPr dirty="0" spc="-10"/>
              <a:t>Valentini</a:t>
            </a:r>
            <a:r>
              <a:rPr dirty="0" spc="-45"/>
              <a:t> </a:t>
            </a:r>
            <a:r>
              <a:rPr dirty="0"/>
              <a:t>–</a:t>
            </a:r>
            <a:r>
              <a:rPr dirty="0" spc="-25"/>
              <a:t> </a:t>
            </a:r>
            <a:r>
              <a:rPr dirty="0"/>
              <a:t>Convegno</a:t>
            </a:r>
            <a:r>
              <a:rPr dirty="0" spc="-60"/>
              <a:t> </a:t>
            </a:r>
            <a:r>
              <a:rPr dirty="0" spc="-10"/>
              <a:t>«Sostenibilità</a:t>
            </a:r>
            <a:r>
              <a:rPr dirty="0" spc="-60"/>
              <a:t> </a:t>
            </a:r>
            <a:r>
              <a:rPr dirty="0"/>
              <a:t>e</a:t>
            </a:r>
            <a:r>
              <a:rPr dirty="0" spc="-30"/>
              <a:t> </a:t>
            </a:r>
            <a:r>
              <a:rPr dirty="0"/>
              <a:t>Business</a:t>
            </a:r>
            <a:r>
              <a:rPr dirty="0" spc="-25"/>
              <a:t> </a:t>
            </a:r>
            <a:r>
              <a:rPr dirty="0"/>
              <a:t>Continuity</a:t>
            </a:r>
            <a:r>
              <a:rPr dirty="0" spc="-50"/>
              <a:t> </a:t>
            </a:r>
            <a:r>
              <a:rPr dirty="0" spc="-10"/>
              <a:t>(AISL_O)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400" b="1" i="0">
                <a:solidFill>
                  <a:srgbClr val="3B5794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4F81BC"/>
                </a:solidFill>
                <a:latin typeface="Calibri"/>
                <a:cs typeface="Calibri"/>
              </a:defRPr>
            </a:lvl1pPr>
          </a:lstStyle>
          <a:p>
            <a:pPr marL="142875">
              <a:lnSpc>
                <a:spcPts val="1810"/>
              </a:lnSpc>
            </a:pPr>
            <a:r>
              <a:rPr dirty="0"/>
              <a:t>20</a:t>
            </a:r>
            <a:r>
              <a:rPr dirty="0" spc="-30"/>
              <a:t> </a:t>
            </a:r>
            <a:r>
              <a:rPr dirty="0"/>
              <a:t>ottobre</a:t>
            </a:r>
            <a:r>
              <a:rPr dirty="0" spc="-45"/>
              <a:t> </a:t>
            </a:r>
            <a:r>
              <a:rPr dirty="0"/>
              <a:t>2025</a:t>
            </a:r>
            <a:r>
              <a:rPr dirty="0" spc="-25"/>
              <a:t> </a:t>
            </a:r>
            <a:r>
              <a:rPr dirty="0"/>
              <a:t>Roma</a:t>
            </a:r>
            <a:r>
              <a:rPr dirty="0" spc="-15"/>
              <a:t> </a:t>
            </a:r>
            <a:r>
              <a:rPr dirty="0" spc="-10"/>
              <a:t>Palazzo</a:t>
            </a:r>
            <a:r>
              <a:rPr dirty="0" spc="-45"/>
              <a:t> </a:t>
            </a:r>
            <a:r>
              <a:rPr dirty="0" spc="-10"/>
              <a:t>Valentini</a:t>
            </a:r>
            <a:r>
              <a:rPr dirty="0" spc="-45"/>
              <a:t> </a:t>
            </a:r>
            <a:r>
              <a:rPr dirty="0"/>
              <a:t>–</a:t>
            </a:r>
            <a:r>
              <a:rPr dirty="0" spc="-25"/>
              <a:t> </a:t>
            </a:r>
            <a:r>
              <a:rPr dirty="0"/>
              <a:t>Convegno</a:t>
            </a:r>
            <a:r>
              <a:rPr dirty="0" spc="-60"/>
              <a:t> </a:t>
            </a:r>
            <a:r>
              <a:rPr dirty="0" spc="-10"/>
              <a:t>«Sostenibilità</a:t>
            </a:r>
            <a:r>
              <a:rPr dirty="0" spc="-60"/>
              <a:t> </a:t>
            </a:r>
            <a:r>
              <a:rPr dirty="0"/>
              <a:t>e</a:t>
            </a:r>
            <a:r>
              <a:rPr dirty="0" spc="-30"/>
              <a:t> </a:t>
            </a:r>
            <a:r>
              <a:rPr dirty="0"/>
              <a:t>Business</a:t>
            </a:r>
            <a:r>
              <a:rPr dirty="0" spc="-25"/>
              <a:t> </a:t>
            </a:r>
            <a:r>
              <a:rPr dirty="0"/>
              <a:t>Continuity</a:t>
            </a:r>
            <a:r>
              <a:rPr dirty="0" spc="-50"/>
              <a:t> </a:t>
            </a:r>
            <a:r>
              <a:rPr dirty="0" spc="-10"/>
              <a:t>(AISL_O)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6882871" y="0"/>
            <a:ext cx="286385" cy="10279380"/>
          </a:xfrm>
          <a:custGeom>
            <a:avLst/>
            <a:gdLst/>
            <a:ahLst/>
            <a:cxnLst/>
            <a:rect l="l" t="t" r="r" b="b"/>
            <a:pathLst>
              <a:path w="286384" h="10279380">
                <a:moveTo>
                  <a:pt x="285889" y="0"/>
                </a:moveTo>
                <a:lnTo>
                  <a:pt x="0" y="0"/>
                </a:lnTo>
                <a:lnTo>
                  <a:pt x="0" y="10279378"/>
                </a:lnTo>
                <a:lnTo>
                  <a:pt x="285889" y="10279378"/>
                </a:lnTo>
                <a:lnTo>
                  <a:pt x="285889" y="0"/>
                </a:lnTo>
                <a:close/>
              </a:path>
            </a:pathLst>
          </a:custGeom>
          <a:solidFill>
            <a:srgbClr val="D92A0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400" b="1" i="0">
                <a:solidFill>
                  <a:srgbClr val="3B5794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4F81BC"/>
                </a:solidFill>
                <a:latin typeface="Calibri"/>
                <a:cs typeface="Calibri"/>
              </a:defRPr>
            </a:lvl1pPr>
          </a:lstStyle>
          <a:p>
            <a:pPr marL="142875">
              <a:lnSpc>
                <a:spcPts val="1810"/>
              </a:lnSpc>
            </a:pPr>
            <a:r>
              <a:rPr dirty="0"/>
              <a:t>20</a:t>
            </a:r>
            <a:r>
              <a:rPr dirty="0" spc="-30"/>
              <a:t> </a:t>
            </a:r>
            <a:r>
              <a:rPr dirty="0"/>
              <a:t>ottobre</a:t>
            </a:r>
            <a:r>
              <a:rPr dirty="0" spc="-45"/>
              <a:t> </a:t>
            </a:r>
            <a:r>
              <a:rPr dirty="0"/>
              <a:t>2025</a:t>
            </a:r>
            <a:r>
              <a:rPr dirty="0" spc="-25"/>
              <a:t> </a:t>
            </a:r>
            <a:r>
              <a:rPr dirty="0"/>
              <a:t>Roma</a:t>
            </a:r>
            <a:r>
              <a:rPr dirty="0" spc="-15"/>
              <a:t> </a:t>
            </a:r>
            <a:r>
              <a:rPr dirty="0" spc="-10"/>
              <a:t>Palazzo</a:t>
            </a:r>
            <a:r>
              <a:rPr dirty="0" spc="-45"/>
              <a:t> </a:t>
            </a:r>
            <a:r>
              <a:rPr dirty="0" spc="-10"/>
              <a:t>Valentini</a:t>
            </a:r>
            <a:r>
              <a:rPr dirty="0" spc="-45"/>
              <a:t> </a:t>
            </a:r>
            <a:r>
              <a:rPr dirty="0"/>
              <a:t>–</a:t>
            </a:r>
            <a:r>
              <a:rPr dirty="0" spc="-25"/>
              <a:t> </a:t>
            </a:r>
            <a:r>
              <a:rPr dirty="0"/>
              <a:t>Convegno</a:t>
            </a:r>
            <a:r>
              <a:rPr dirty="0" spc="-60"/>
              <a:t> </a:t>
            </a:r>
            <a:r>
              <a:rPr dirty="0" spc="-10"/>
              <a:t>«Sostenibilità</a:t>
            </a:r>
            <a:r>
              <a:rPr dirty="0" spc="-60"/>
              <a:t> </a:t>
            </a:r>
            <a:r>
              <a:rPr dirty="0"/>
              <a:t>e</a:t>
            </a:r>
            <a:r>
              <a:rPr dirty="0" spc="-30"/>
              <a:t> </a:t>
            </a:r>
            <a:r>
              <a:rPr dirty="0"/>
              <a:t>Business</a:t>
            </a:r>
            <a:r>
              <a:rPr dirty="0" spc="-25"/>
              <a:t> </a:t>
            </a:r>
            <a:r>
              <a:rPr dirty="0"/>
              <a:t>Continuity</a:t>
            </a:r>
            <a:r>
              <a:rPr dirty="0" spc="-50"/>
              <a:t> </a:t>
            </a:r>
            <a:r>
              <a:rPr dirty="0" spc="-10"/>
              <a:t>(AISL_O)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18288000" cy="10287001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16882871" y="0"/>
            <a:ext cx="286385" cy="10279380"/>
          </a:xfrm>
          <a:custGeom>
            <a:avLst/>
            <a:gdLst/>
            <a:ahLst/>
            <a:cxnLst/>
            <a:rect l="l" t="t" r="r" b="b"/>
            <a:pathLst>
              <a:path w="286384" h="10279380">
                <a:moveTo>
                  <a:pt x="285889" y="0"/>
                </a:moveTo>
                <a:lnTo>
                  <a:pt x="0" y="0"/>
                </a:lnTo>
                <a:lnTo>
                  <a:pt x="0" y="10279378"/>
                </a:lnTo>
                <a:lnTo>
                  <a:pt x="285889" y="10279378"/>
                </a:lnTo>
                <a:lnTo>
                  <a:pt x="285889" y="0"/>
                </a:lnTo>
                <a:close/>
              </a:path>
            </a:pathLst>
          </a:custGeom>
          <a:solidFill>
            <a:srgbClr val="D92A04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57400" y="800100"/>
            <a:ext cx="11734800" cy="4445508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4F81BC"/>
                </a:solidFill>
                <a:latin typeface="Calibri"/>
                <a:cs typeface="Calibri"/>
              </a:defRPr>
            </a:lvl1pPr>
          </a:lstStyle>
          <a:p>
            <a:pPr marL="142875">
              <a:lnSpc>
                <a:spcPts val="1810"/>
              </a:lnSpc>
            </a:pPr>
            <a:r>
              <a:rPr dirty="0"/>
              <a:t>20</a:t>
            </a:r>
            <a:r>
              <a:rPr dirty="0" spc="-30"/>
              <a:t> </a:t>
            </a:r>
            <a:r>
              <a:rPr dirty="0"/>
              <a:t>ottobre</a:t>
            </a:r>
            <a:r>
              <a:rPr dirty="0" spc="-45"/>
              <a:t> </a:t>
            </a:r>
            <a:r>
              <a:rPr dirty="0"/>
              <a:t>2025</a:t>
            </a:r>
            <a:r>
              <a:rPr dirty="0" spc="-25"/>
              <a:t> </a:t>
            </a:r>
            <a:r>
              <a:rPr dirty="0"/>
              <a:t>Roma</a:t>
            </a:r>
            <a:r>
              <a:rPr dirty="0" spc="-15"/>
              <a:t> </a:t>
            </a:r>
            <a:r>
              <a:rPr dirty="0" spc="-10"/>
              <a:t>Palazzo</a:t>
            </a:r>
            <a:r>
              <a:rPr dirty="0" spc="-45"/>
              <a:t> </a:t>
            </a:r>
            <a:r>
              <a:rPr dirty="0" spc="-10"/>
              <a:t>Valentini</a:t>
            </a:r>
            <a:r>
              <a:rPr dirty="0" spc="-45"/>
              <a:t> </a:t>
            </a:r>
            <a:r>
              <a:rPr dirty="0"/>
              <a:t>–</a:t>
            </a:r>
            <a:r>
              <a:rPr dirty="0" spc="-25"/>
              <a:t> </a:t>
            </a:r>
            <a:r>
              <a:rPr dirty="0"/>
              <a:t>Convegno</a:t>
            </a:r>
            <a:r>
              <a:rPr dirty="0" spc="-60"/>
              <a:t> </a:t>
            </a:r>
            <a:r>
              <a:rPr dirty="0" spc="-10"/>
              <a:t>«Sostenibilità</a:t>
            </a:r>
            <a:r>
              <a:rPr dirty="0" spc="-60"/>
              <a:t> </a:t>
            </a:r>
            <a:r>
              <a:rPr dirty="0"/>
              <a:t>e</a:t>
            </a:r>
            <a:r>
              <a:rPr dirty="0" spc="-30"/>
              <a:t> </a:t>
            </a:r>
            <a:r>
              <a:rPr dirty="0"/>
              <a:t>Business</a:t>
            </a:r>
            <a:r>
              <a:rPr dirty="0" spc="-25"/>
              <a:t> </a:t>
            </a:r>
            <a:r>
              <a:rPr dirty="0"/>
              <a:t>Continuity</a:t>
            </a:r>
            <a:r>
              <a:rPr dirty="0" spc="-50"/>
              <a:t> </a:t>
            </a:r>
            <a:r>
              <a:rPr dirty="0" spc="-10"/>
              <a:t>(AISL_O)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49953" y="3598926"/>
            <a:ext cx="9577069" cy="10007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400" b="1" i="0">
                <a:solidFill>
                  <a:srgbClr val="3B5794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09066" y="1765756"/>
            <a:ext cx="10013315" cy="60229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1" u="sng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4123435" y="9330563"/>
            <a:ext cx="10595864" cy="4944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rgbClr val="4F81BC"/>
                </a:solidFill>
                <a:latin typeface="Calibri"/>
                <a:cs typeface="Calibri"/>
              </a:defRPr>
            </a:lvl1pPr>
          </a:lstStyle>
          <a:p>
            <a:pPr marL="142875">
              <a:lnSpc>
                <a:spcPts val="1810"/>
              </a:lnSpc>
            </a:pPr>
            <a:r>
              <a:rPr dirty="0"/>
              <a:t>20</a:t>
            </a:r>
            <a:r>
              <a:rPr dirty="0" spc="-30"/>
              <a:t> </a:t>
            </a:r>
            <a:r>
              <a:rPr dirty="0"/>
              <a:t>ottobre</a:t>
            </a:r>
            <a:r>
              <a:rPr dirty="0" spc="-45"/>
              <a:t> </a:t>
            </a:r>
            <a:r>
              <a:rPr dirty="0"/>
              <a:t>2025</a:t>
            </a:r>
            <a:r>
              <a:rPr dirty="0" spc="-25"/>
              <a:t> </a:t>
            </a:r>
            <a:r>
              <a:rPr dirty="0"/>
              <a:t>Roma</a:t>
            </a:r>
            <a:r>
              <a:rPr dirty="0" spc="-15"/>
              <a:t> </a:t>
            </a:r>
            <a:r>
              <a:rPr dirty="0" spc="-10"/>
              <a:t>Palazzo</a:t>
            </a:r>
            <a:r>
              <a:rPr dirty="0" spc="-45"/>
              <a:t> </a:t>
            </a:r>
            <a:r>
              <a:rPr dirty="0" spc="-10"/>
              <a:t>Valentini</a:t>
            </a:r>
            <a:r>
              <a:rPr dirty="0" spc="-45"/>
              <a:t> </a:t>
            </a:r>
            <a:r>
              <a:rPr dirty="0"/>
              <a:t>–</a:t>
            </a:r>
            <a:r>
              <a:rPr dirty="0" spc="-25"/>
              <a:t> </a:t>
            </a:r>
            <a:r>
              <a:rPr dirty="0"/>
              <a:t>Convegno</a:t>
            </a:r>
            <a:r>
              <a:rPr dirty="0" spc="-60"/>
              <a:t> </a:t>
            </a:r>
            <a:r>
              <a:rPr dirty="0" spc="-10"/>
              <a:t>«Sostenibilità</a:t>
            </a:r>
            <a:r>
              <a:rPr dirty="0" spc="-60"/>
              <a:t> </a:t>
            </a:r>
            <a:r>
              <a:rPr dirty="0"/>
              <a:t>e</a:t>
            </a:r>
            <a:r>
              <a:rPr dirty="0" spc="-30"/>
              <a:t> </a:t>
            </a:r>
            <a:r>
              <a:rPr dirty="0"/>
              <a:t>Business</a:t>
            </a:r>
            <a:r>
              <a:rPr dirty="0" spc="-25"/>
              <a:t> </a:t>
            </a:r>
            <a:r>
              <a:rPr dirty="0"/>
              <a:t>Continuity</a:t>
            </a:r>
            <a:r>
              <a:rPr dirty="0" spc="-50"/>
              <a:t> </a:t>
            </a:r>
            <a:r>
              <a:rPr dirty="0" spc="-10"/>
              <a:t>(AISL_O)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5" Type="http://schemas.openxmlformats.org/officeDocument/2006/relationships/image" Target="../media/image43.png"/><Relationship Id="rId6" Type="http://schemas.openxmlformats.org/officeDocument/2006/relationships/image" Target="../media/image44.pn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Relationship Id="rId3" Type="http://schemas.openxmlformats.org/officeDocument/2006/relationships/image" Target="../media/image46.png"/><Relationship Id="rId4" Type="http://schemas.openxmlformats.org/officeDocument/2006/relationships/image" Target="../media/image47.png"/><Relationship Id="rId5" Type="http://schemas.openxmlformats.org/officeDocument/2006/relationships/image" Target="../media/image48.png"/><Relationship Id="rId6" Type="http://schemas.openxmlformats.org/officeDocument/2006/relationships/image" Target="../media/image49.png"/><Relationship Id="rId7" Type="http://schemas.openxmlformats.org/officeDocument/2006/relationships/image" Target="../media/image50.pn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Relationship Id="rId6" Type="http://schemas.openxmlformats.org/officeDocument/2006/relationships/image" Target="../media/image54.png"/><Relationship Id="rId7" Type="http://schemas.openxmlformats.org/officeDocument/2006/relationships/image" Target="../media/image55.png"/><Relationship Id="rId8" Type="http://schemas.openxmlformats.org/officeDocument/2006/relationships/image" Target="../media/image56.pn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Relationship Id="rId3" Type="http://schemas.openxmlformats.org/officeDocument/2006/relationships/image" Target="../media/image58.png"/><Relationship Id="rId4" Type="http://schemas.openxmlformats.org/officeDocument/2006/relationships/image" Target="../media/image59.png"/><Relationship Id="rId5" Type="http://schemas.openxmlformats.org/officeDocument/2006/relationships/image" Target="../media/image60.png"/><Relationship Id="rId6" Type="http://schemas.openxmlformats.org/officeDocument/2006/relationships/image" Target="../media/image61.png"/><Relationship Id="rId7" Type="http://schemas.openxmlformats.org/officeDocument/2006/relationships/image" Target="../media/image62.png"/><Relationship Id="rId8" Type="http://schemas.openxmlformats.org/officeDocument/2006/relationships/image" Target="../media/image63.pn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Relationship Id="rId3" Type="http://schemas.openxmlformats.org/officeDocument/2006/relationships/image" Target="../media/image65.png"/><Relationship Id="rId4" Type="http://schemas.openxmlformats.org/officeDocument/2006/relationships/image" Target="../media/image66.png"/><Relationship Id="rId5" Type="http://schemas.openxmlformats.org/officeDocument/2006/relationships/image" Target="../media/image67.png"/><Relationship Id="rId6" Type="http://schemas.openxmlformats.org/officeDocument/2006/relationships/image" Target="../media/image68.pn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Relationship Id="rId3" Type="http://schemas.openxmlformats.org/officeDocument/2006/relationships/image" Target="../media/image69.png"/><Relationship Id="rId4" Type="http://schemas.openxmlformats.org/officeDocument/2006/relationships/image" Target="../media/image70.png"/><Relationship Id="rId5" Type="http://schemas.openxmlformats.org/officeDocument/2006/relationships/image" Target="../media/image71.png"/><Relationship Id="rId6" Type="http://schemas.openxmlformats.org/officeDocument/2006/relationships/image" Target="../media/image72.pn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Relationship Id="rId3" Type="http://schemas.openxmlformats.org/officeDocument/2006/relationships/image" Target="../media/image74.png"/><Relationship Id="rId4" Type="http://schemas.openxmlformats.org/officeDocument/2006/relationships/image" Target="../media/image75.png"/><Relationship Id="rId5" Type="http://schemas.openxmlformats.org/officeDocument/2006/relationships/image" Target="../media/image76.png"/><Relationship Id="rId6" Type="http://schemas.openxmlformats.org/officeDocument/2006/relationships/image" Target="../media/image77.png"/><Relationship Id="rId7" Type="http://schemas.openxmlformats.org/officeDocument/2006/relationships/image" Target="../media/image78.png"/><Relationship Id="rId8" Type="http://schemas.openxmlformats.org/officeDocument/2006/relationships/image" Target="../media/image79.png"/><Relationship Id="rId9" Type="http://schemas.openxmlformats.org/officeDocument/2006/relationships/image" Target="../media/image80.png"/><Relationship Id="rId10" Type="http://schemas.openxmlformats.org/officeDocument/2006/relationships/image" Target="../media/image81.png"/><Relationship Id="rId11" Type="http://schemas.openxmlformats.org/officeDocument/2006/relationships/image" Target="../media/image82.png"/><Relationship Id="rId12" Type="http://schemas.openxmlformats.org/officeDocument/2006/relationships/image" Target="../media/image83.png"/><Relationship Id="rId13" Type="http://schemas.openxmlformats.org/officeDocument/2006/relationships/image" Target="../media/image84.png"/><Relationship Id="rId14" Type="http://schemas.openxmlformats.org/officeDocument/2006/relationships/image" Target="../media/image85.png"/><Relationship Id="rId15" Type="http://schemas.openxmlformats.org/officeDocument/2006/relationships/image" Target="../media/image86.png"/><Relationship Id="rId16" Type="http://schemas.openxmlformats.org/officeDocument/2006/relationships/image" Target="../media/image87.png"/><Relationship Id="rId17" Type="http://schemas.openxmlformats.org/officeDocument/2006/relationships/image" Target="../media/image88.png"/><Relationship Id="rId18" Type="http://schemas.openxmlformats.org/officeDocument/2006/relationships/image" Target="../media/image89.png"/><Relationship Id="rId19" Type="http://schemas.openxmlformats.org/officeDocument/2006/relationships/image" Target="../media/image90.png"/><Relationship Id="rId20" Type="http://schemas.openxmlformats.org/officeDocument/2006/relationships/image" Target="../media/image91.png"/><Relationship Id="rId21" Type="http://schemas.openxmlformats.org/officeDocument/2006/relationships/image" Target="../media/image92.png"/><Relationship Id="rId22" Type="http://schemas.openxmlformats.org/officeDocument/2006/relationships/image" Target="../media/image93.png"/><Relationship Id="rId23" Type="http://schemas.openxmlformats.org/officeDocument/2006/relationships/image" Target="../media/image94.png"/><Relationship Id="rId24" Type="http://schemas.openxmlformats.org/officeDocument/2006/relationships/image" Target="../media/image95.png"/><Relationship Id="rId25" Type="http://schemas.openxmlformats.org/officeDocument/2006/relationships/image" Target="../media/image96.png"/><Relationship Id="rId26" Type="http://schemas.openxmlformats.org/officeDocument/2006/relationships/image" Target="../media/image97.png"/><Relationship Id="rId27" Type="http://schemas.openxmlformats.org/officeDocument/2006/relationships/image" Target="../media/image98.png"/><Relationship Id="rId28" Type="http://schemas.openxmlformats.org/officeDocument/2006/relationships/image" Target="../media/image99.png"/><Relationship Id="rId29" Type="http://schemas.openxmlformats.org/officeDocument/2006/relationships/image" Target="../media/image100.png"/><Relationship Id="rId30" Type="http://schemas.openxmlformats.org/officeDocument/2006/relationships/image" Target="../media/image101.png"/><Relationship Id="rId31" Type="http://schemas.openxmlformats.org/officeDocument/2006/relationships/image" Target="../media/image102.png"/><Relationship Id="rId32" Type="http://schemas.openxmlformats.org/officeDocument/2006/relationships/image" Target="../media/image103.png"/><Relationship Id="rId33" Type="http://schemas.openxmlformats.org/officeDocument/2006/relationships/image" Target="../media/image104.png"/><Relationship Id="rId34" Type="http://schemas.openxmlformats.org/officeDocument/2006/relationships/image" Target="../media/image105.png"/><Relationship Id="rId35" Type="http://schemas.openxmlformats.org/officeDocument/2006/relationships/image" Target="../media/image106.png"/><Relationship Id="rId36" Type="http://schemas.openxmlformats.org/officeDocument/2006/relationships/image" Target="../media/image107.png"/><Relationship Id="rId37" Type="http://schemas.openxmlformats.org/officeDocument/2006/relationships/image" Target="../media/image108.png"/><Relationship Id="rId38" Type="http://schemas.openxmlformats.org/officeDocument/2006/relationships/image" Target="../media/image109.png"/><Relationship Id="rId39" Type="http://schemas.openxmlformats.org/officeDocument/2006/relationships/image" Target="../media/image110.png"/><Relationship Id="rId40" Type="http://schemas.openxmlformats.org/officeDocument/2006/relationships/image" Target="../media/image111.png"/><Relationship Id="rId41" Type="http://schemas.openxmlformats.org/officeDocument/2006/relationships/image" Target="../media/image112.png"/><Relationship Id="rId42" Type="http://schemas.openxmlformats.org/officeDocument/2006/relationships/image" Target="../media/image113.png"/><Relationship Id="rId43" Type="http://schemas.openxmlformats.org/officeDocument/2006/relationships/image" Target="../media/image114.png"/><Relationship Id="rId44" Type="http://schemas.openxmlformats.org/officeDocument/2006/relationships/image" Target="../media/image115.png"/><Relationship Id="rId45" Type="http://schemas.openxmlformats.org/officeDocument/2006/relationships/image" Target="../media/image116.png"/><Relationship Id="rId46" Type="http://schemas.openxmlformats.org/officeDocument/2006/relationships/image" Target="../media/image117.png"/><Relationship Id="rId47" Type="http://schemas.openxmlformats.org/officeDocument/2006/relationships/image" Target="../media/image118.png"/><Relationship Id="rId48" Type="http://schemas.openxmlformats.org/officeDocument/2006/relationships/image" Target="../media/image119.png"/><Relationship Id="rId49" Type="http://schemas.openxmlformats.org/officeDocument/2006/relationships/image" Target="../media/image120.png"/><Relationship Id="rId50" Type="http://schemas.openxmlformats.org/officeDocument/2006/relationships/image" Target="../media/image121.png"/><Relationship Id="rId51" Type="http://schemas.openxmlformats.org/officeDocument/2006/relationships/image" Target="../media/image122.png"/><Relationship Id="rId52" Type="http://schemas.openxmlformats.org/officeDocument/2006/relationships/image" Target="../media/image123.png"/><Relationship Id="rId53" Type="http://schemas.openxmlformats.org/officeDocument/2006/relationships/image" Target="../media/image124.png"/><Relationship Id="rId54" Type="http://schemas.openxmlformats.org/officeDocument/2006/relationships/image" Target="../media/image125.png"/><Relationship Id="rId55" Type="http://schemas.openxmlformats.org/officeDocument/2006/relationships/image" Target="../media/image126.png"/><Relationship Id="rId56" Type="http://schemas.openxmlformats.org/officeDocument/2006/relationships/image" Target="../media/image127.png"/><Relationship Id="rId57" Type="http://schemas.openxmlformats.org/officeDocument/2006/relationships/image" Target="../media/image128.png"/><Relationship Id="rId58" Type="http://schemas.openxmlformats.org/officeDocument/2006/relationships/image" Target="../media/image129.png"/><Relationship Id="rId59" Type="http://schemas.openxmlformats.org/officeDocument/2006/relationships/image" Target="../media/image130.png"/><Relationship Id="rId60" Type="http://schemas.openxmlformats.org/officeDocument/2006/relationships/image" Target="../media/image131.png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2.png"/><Relationship Id="rId3" Type="http://schemas.openxmlformats.org/officeDocument/2006/relationships/image" Target="../media/image133.png"/><Relationship Id="rId4" Type="http://schemas.openxmlformats.org/officeDocument/2006/relationships/image" Target="../media/image134.png"/><Relationship Id="rId5" Type="http://schemas.openxmlformats.org/officeDocument/2006/relationships/image" Target="../media/image135.png"/><Relationship Id="rId6" Type="http://schemas.openxmlformats.org/officeDocument/2006/relationships/image" Target="../media/image136.png"/><Relationship Id="rId7" Type="http://schemas.openxmlformats.org/officeDocument/2006/relationships/image" Target="../media/image137.png"/><Relationship Id="rId8" Type="http://schemas.openxmlformats.org/officeDocument/2006/relationships/image" Target="../media/image138.png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9.png"/><Relationship Id="rId3" Type="http://schemas.openxmlformats.org/officeDocument/2006/relationships/image" Target="../media/image140.png"/><Relationship Id="rId4" Type="http://schemas.openxmlformats.org/officeDocument/2006/relationships/image" Target="../media/image141.png"/><Relationship Id="rId5" Type="http://schemas.openxmlformats.org/officeDocument/2006/relationships/image" Target="../media/image142.png"/><Relationship Id="rId6" Type="http://schemas.openxmlformats.org/officeDocument/2006/relationships/image" Target="../media/image143.png"/><Relationship Id="rId7" Type="http://schemas.openxmlformats.org/officeDocument/2006/relationships/image" Target="../media/image144.png"/><Relationship Id="rId8" Type="http://schemas.openxmlformats.org/officeDocument/2006/relationships/image" Target="../media/image145.png"/><Relationship Id="rId9" Type="http://schemas.openxmlformats.org/officeDocument/2006/relationships/image" Target="../media/image146.png"/><Relationship Id="rId10" Type="http://schemas.openxmlformats.org/officeDocument/2006/relationships/image" Target="../media/image147.png"/><Relationship Id="rId11" Type="http://schemas.openxmlformats.org/officeDocument/2006/relationships/image" Target="../media/image148.png"/><Relationship Id="rId12" Type="http://schemas.openxmlformats.org/officeDocument/2006/relationships/image" Target="../media/image149.png"/><Relationship Id="rId13" Type="http://schemas.openxmlformats.org/officeDocument/2006/relationships/image" Target="../media/image150.png"/><Relationship Id="rId14" Type="http://schemas.openxmlformats.org/officeDocument/2006/relationships/image" Target="../media/image151.png"/><Relationship Id="rId15" Type="http://schemas.openxmlformats.org/officeDocument/2006/relationships/image" Target="../media/image152.png"/><Relationship Id="rId16" Type="http://schemas.openxmlformats.org/officeDocument/2006/relationships/image" Target="../media/image153.png"/><Relationship Id="rId17" Type="http://schemas.openxmlformats.org/officeDocument/2006/relationships/image" Target="../media/image154.png"/><Relationship Id="rId18" Type="http://schemas.openxmlformats.org/officeDocument/2006/relationships/image" Target="../media/image155.png"/><Relationship Id="rId19" Type="http://schemas.openxmlformats.org/officeDocument/2006/relationships/image" Target="../media/image156.png"/><Relationship Id="rId20" Type="http://schemas.openxmlformats.org/officeDocument/2006/relationships/image" Target="../media/image157.png"/><Relationship Id="rId21" Type="http://schemas.openxmlformats.org/officeDocument/2006/relationships/image" Target="../media/image158.png"/><Relationship Id="rId22" Type="http://schemas.openxmlformats.org/officeDocument/2006/relationships/image" Target="../media/image159.png"/><Relationship Id="rId23" Type="http://schemas.openxmlformats.org/officeDocument/2006/relationships/image" Target="../media/image160.png"/><Relationship Id="rId24" Type="http://schemas.openxmlformats.org/officeDocument/2006/relationships/image" Target="../media/image161.png"/><Relationship Id="rId25" Type="http://schemas.openxmlformats.org/officeDocument/2006/relationships/image" Target="../media/image162.png"/><Relationship Id="rId26" Type="http://schemas.openxmlformats.org/officeDocument/2006/relationships/image" Target="../media/image163.png"/><Relationship Id="rId27" Type="http://schemas.openxmlformats.org/officeDocument/2006/relationships/image" Target="../media/image164.png"/><Relationship Id="rId28" Type="http://schemas.openxmlformats.org/officeDocument/2006/relationships/image" Target="../media/image165.png"/><Relationship Id="rId29" Type="http://schemas.openxmlformats.org/officeDocument/2006/relationships/image" Target="../media/image166.png"/><Relationship Id="rId30" Type="http://schemas.openxmlformats.org/officeDocument/2006/relationships/image" Target="../media/image167.png"/><Relationship Id="rId31" Type="http://schemas.openxmlformats.org/officeDocument/2006/relationships/image" Target="../media/image168.png"/><Relationship Id="rId32" Type="http://schemas.openxmlformats.org/officeDocument/2006/relationships/image" Target="../media/image169.png"/><Relationship Id="rId33" Type="http://schemas.openxmlformats.org/officeDocument/2006/relationships/image" Target="../media/image170.png"/><Relationship Id="rId34" Type="http://schemas.openxmlformats.org/officeDocument/2006/relationships/image" Target="../media/image171.png"/><Relationship Id="rId35" Type="http://schemas.openxmlformats.org/officeDocument/2006/relationships/image" Target="../media/image172.png"/><Relationship Id="rId36" Type="http://schemas.openxmlformats.org/officeDocument/2006/relationships/image" Target="../media/image173.png"/><Relationship Id="rId37" Type="http://schemas.openxmlformats.org/officeDocument/2006/relationships/image" Target="../media/image174.png"/><Relationship Id="rId38" Type="http://schemas.openxmlformats.org/officeDocument/2006/relationships/image" Target="../media/image175.png"/><Relationship Id="rId39" Type="http://schemas.openxmlformats.org/officeDocument/2006/relationships/image" Target="../media/image176.png"/><Relationship Id="rId40" Type="http://schemas.openxmlformats.org/officeDocument/2006/relationships/image" Target="../media/image177.png"/><Relationship Id="rId41" Type="http://schemas.openxmlformats.org/officeDocument/2006/relationships/image" Target="../media/image178.png"/><Relationship Id="rId42" Type="http://schemas.openxmlformats.org/officeDocument/2006/relationships/image" Target="../media/image179.png"/><Relationship Id="rId43" Type="http://schemas.openxmlformats.org/officeDocument/2006/relationships/image" Target="../media/image180.png"/><Relationship Id="rId44" Type="http://schemas.openxmlformats.org/officeDocument/2006/relationships/image" Target="../media/image181.png"/><Relationship Id="rId45" Type="http://schemas.openxmlformats.org/officeDocument/2006/relationships/image" Target="../media/image182.png"/><Relationship Id="rId46" Type="http://schemas.openxmlformats.org/officeDocument/2006/relationships/image" Target="../media/image183.png"/><Relationship Id="rId47" Type="http://schemas.openxmlformats.org/officeDocument/2006/relationships/image" Target="../media/image184.png"/><Relationship Id="rId48" Type="http://schemas.openxmlformats.org/officeDocument/2006/relationships/image" Target="../media/image185.png"/><Relationship Id="rId49" Type="http://schemas.openxmlformats.org/officeDocument/2006/relationships/image" Target="../media/image186.png"/><Relationship Id="rId50" Type="http://schemas.openxmlformats.org/officeDocument/2006/relationships/image" Target="../media/image187.png"/><Relationship Id="rId51" Type="http://schemas.openxmlformats.org/officeDocument/2006/relationships/image" Target="../media/image188.png"/><Relationship Id="rId52" Type="http://schemas.openxmlformats.org/officeDocument/2006/relationships/image" Target="../media/image189.png"/><Relationship Id="rId53" Type="http://schemas.openxmlformats.org/officeDocument/2006/relationships/image" Target="../media/image190.png"/><Relationship Id="rId54" Type="http://schemas.openxmlformats.org/officeDocument/2006/relationships/image" Target="../media/image191.png"/><Relationship Id="rId55" Type="http://schemas.openxmlformats.org/officeDocument/2006/relationships/image" Target="../media/image192.png"/><Relationship Id="rId56" Type="http://schemas.openxmlformats.org/officeDocument/2006/relationships/image" Target="../media/image193.png"/><Relationship Id="rId57" Type="http://schemas.openxmlformats.org/officeDocument/2006/relationships/image" Target="../media/image194.png"/><Relationship Id="rId58" Type="http://schemas.openxmlformats.org/officeDocument/2006/relationships/image" Target="../media/image195.png"/><Relationship Id="rId59" Type="http://schemas.openxmlformats.org/officeDocument/2006/relationships/image" Target="../media/image196.png"/><Relationship Id="rId60" Type="http://schemas.openxmlformats.org/officeDocument/2006/relationships/image" Target="../media/image197.png"/><Relationship Id="rId61" Type="http://schemas.openxmlformats.org/officeDocument/2006/relationships/image" Target="../media/image198.png"/><Relationship Id="rId62" Type="http://schemas.openxmlformats.org/officeDocument/2006/relationships/image" Target="../media/image199.png"/><Relationship Id="rId63" Type="http://schemas.openxmlformats.org/officeDocument/2006/relationships/image" Target="../media/image200.png"/><Relationship Id="rId64" Type="http://schemas.openxmlformats.org/officeDocument/2006/relationships/image" Target="../media/image201.png"/><Relationship Id="rId65" Type="http://schemas.openxmlformats.org/officeDocument/2006/relationships/image" Target="../media/image202.png"/><Relationship Id="rId66" Type="http://schemas.openxmlformats.org/officeDocument/2006/relationships/image" Target="../media/image203.png"/><Relationship Id="rId67" Type="http://schemas.openxmlformats.org/officeDocument/2006/relationships/image" Target="../media/image204.png"/><Relationship Id="rId68" Type="http://schemas.openxmlformats.org/officeDocument/2006/relationships/image" Target="../media/image205.png"/><Relationship Id="rId69" Type="http://schemas.openxmlformats.org/officeDocument/2006/relationships/image" Target="../media/image206.png"/><Relationship Id="rId70" Type="http://schemas.openxmlformats.org/officeDocument/2006/relationships/image" Target="../media/image207.png"/><Relationship Id="rId71" Type="http://schemas.openxmlformats.org/officeDocument/2006/relationships/image" Target="../media/image208.png"/><Relationship Id="rId72" Type="http://schemas.openxmlformats.org/officeDocument/2006/relationships/image" Target="../media/image209.png"/><Relationship Id="rId73" Type="http://schemas.openxmlformats.org/officeDocument/2006/relationships/image" Target="../media/image210.png"/><Relationship Id="rId74" Type="http://schemas.openxmlformats.org/officeDocument/2006/relationships/image" Target="../media/image211.png"/><Relationship Id="rId75" Type="http://schemas.openxmlformats.org/officeDocument/2006/relationships/image" Target="../media/image212.png"/><Relationship Id="rId76" Type="http://schemas.openxmlformats.org/officeDocument/2006/relationships/image" Target="../media/image213.png"/><Relationship Id="rId77" Type="http://schemas.openxmlformats.org/officeDocument/2006/relationships/image" Target="../media/image214.png"/><Relationship Id="rId78" Type="http://schemas.openxmlformats.org/officeDocument/2006/relationships/image" Target="../media/image215.png"/><Relationship Id="rId79" Type="http://schemas.openxmlformats.org/officeDocument/2006/relationships/image" Target="../media/image216.png"/><Relationship Id="rId80" Type="http://schemas.openxmlformats.org/officeDocument/2006/relationships/image" Target="../media/image217.png"/><Relationship Id="rId81" Type="http://schemas.openxmlformats.org/officeDocument/2006/relationships/image" Target="../media/image218.png"/><Relationship Id="rId82" Type="http://schemas.openxmlformats.org/officeDocument/2006/relationships/image" Target="../media/image219.png"/><Relationship Id="rId83" Type="http://schemas.openxmlformats.org/officeDocument/2006/relationships/image" Target="../media/image220.png"/><Relationship Id="rId84" Type="http://schemas.openxmlformats.org/officeDocument/2006/relationships/image" Target="../media/image221.png"/><Relationship Id="rId85" Type="http://schemas.openxmlformats.org/officeDocument/2006/relationships/image" Target="../media/image222.png"/><Relationship Id="rId86" Type="http://schemas.openxmlformats.org/officeDocument/2006/relationships/image" Target="../media/image223.png"/><Relationship Id="rId87" Type="http://schemas.openxmlformats.org/officeDocument/2006/relationships/image" Target="../media/image224.png"/><Relationship Id="rId88" Type="http://schemas.openxmlformats.org/officeDocument/2006/relationships/image" Target="../media/image225.png"/><Relationship Id="rId89" Type="http://schemas.openxmlformats.org/officeDocument/2006/relationships/image" Target="../media/image226.png"/><Relationship Id="rId90" Type="http://schemas.openxmlformats.org/officeDocument/2006/relationships/image" Target="../media/image227.png"/><Relationship Id="rId91" Type="http://schemas.openxmlformats.org/officeDocument/2006/relationships/image" Target="../media/image228.png"/><Relationship Id="rId92" Type="http://schemas.openxmlformats.org/officeDocument/2006/relationships/image" Target="../media/image229.png"/><Relationship Id="rId93" Type="http://schemas.openxmlformats.org/officeDocument/2006/relationships/image" Target="../media/image230.png"/><Relationship Id="rId94" Type="http://schemas.openxmlformats.org/officeDocument/2006/relationships/image" Target="../media/image231.png"/><Relationship Id="rId95" Type="http://schemas.openxmlformats.org/officeDocument/2006/relationships/image" Target="../media/image232.png"/><Relationship Id="rId96" Type="http://schemas.openxmlformats.org/officeDocument/2006/relationships/image" Target="../media/image233.png"/><Relationship Id="rId97" Type="http://schemas.openxmlformats.org/officeDocument/2006/relationships/image" Target="../media/image234.png"/><Relationship Id="rId98" Type="http://schemas.openxmlformats.org/officeDocument/2006/relationships/image" Target="../media/image235.png"/><Relationship Id="rId99" Type="http://schemas.openxmlformats.org/officeDocument/2006/relationships/image" Target="../media/image236.png"/><Relationship Id="rId100" Type="http://schemas.openxmlformats.org/officeDocument/2006/relationships/image" Target="../media/image237.png"/><Relationship Id="rId101" Type="http://schemas.openxmlformats.org/officeDocument/2006/relationships/image" Target="../media/image238.png"/><Relationship Id="rId102" Type="http://schemas.openxmlformats.org/officeDocument/2006/relationships/image" Target="../media/image239.png"/><Relationship Id="rId103" Type="http://schemas.openxmlformats.org/officeDocument/2006/relationships/image" Target="../media/image240.png"/><Relationship Id="rId104" Type="http://schemas.openxmlformats.org/officeDocument/2006/relationships/image" Target="../media/image241.png"/><Relationship Id="rId105" Type="http://schemas.openxmlformats.org/officeDocument/2006/relationships/image" Target="../media/image242.png"/><Relationship Id="rId106" Type="http://schemas.openxmlformats.org/officeDocument/2006/relationships/image" Target="../media/image243.png"/><Relationship Id="rId107" Type="http://schemas.openxmlformats.org/officeDocument/2006/relationships/image" Target="../media/image244.png"/><Relationship Id="rId108" Type="http://schemas.openxmlformats.org/officeDocument/2006/relationships/image" Target="../media/image245.png"/><Relationship Id="rId109" Type="http://schemas.openxmlformats.org/officeDocument/2006/relationships/image" Target="../media/image246.png"/><Relationship Id="rId110" Type="http://schemas.openxmlformats.org/officeDocument/2006/relationships/image" Target="../media/image247.png"/><Relationship Id="rId111" Type="http://schemas.openxmlformats.org/officeDocument/2006/relationships/image" Target="../media/image248.png"/><Relationship Id="rId112" Type="http://schemas.openxmlformats.org/officeDocument/2006/relationships/image" Target="../media/image249.png"/><Relationship Id="rId113" Type="http://schemas.openxmlformats.org/officeDocument/2006/relationships/image" Target="../media/image250.png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1.png"/><Relationship Id="rId3" Type="http://schemas.openxmlformats.org/officeDocument/2006/relationships/image" Target="../media/image252.png"/><Relationship Id="rId4" Type="http://schemas.openxmlformats.org/officeDocument/2006/relationships/image" Target="../media/image253.png"/><Relationship Id="rId5" Type="http://schemas.openxmlformats.org/officeDocument/2006/relationships/image" Target="../media/image254.png"/><Relationship Id="rId6" Type="http://schemas.openxmlformats.org/officeDocument/2006/relationships/image" Target="../media/image255.png"/><Relationship Id="rId7" Type="http://schemas.openxmlformats.org/officeDocument/2006/relationships/image" Target="../media/image256.png"/><Relationship Id="rId8" Type="http://schemas.openxmlformats.org/officeDocument/2006/relationships/image" Target="../media/image257.png"/><Relationship Id="rId9" Type="http://schemas.openxmlformats.org/officeDocument/2006/relationships/image" Target="../media/image258.png"/><Relationship Id="rId10" Type="http://schemas.openxmlformats.org/officeDocument/2006/relationships/image" Target="../media/image259.png"/><Relationship Id="rId11" Type="http://schemas.openxmlformats.org/officeDocument/2006/relationships/image" Target="../media/image260.png"/><Relationship Id="rId12" Type="http://schemas.openxmlformats.org/officeDocument/2006/relationships/image" Target="../media/image261.png"/><Relationship Id="rId13" Type="http://schemas.openxmlformats.org/officeDocument/2006/relationships/image" Target="../media/image262.png"/><Relationship Id="rId14" Type="http://schemas.openxmlformats.org/officeDocument/2006/relationships/image" Target="../media/image263.png"/><Relationship Id="rId15" Type="http://schemas.openxmlformats.org/officeDocument/2006/relationships/image" Target="../media/image264.png"/><Relationship Id="rId16" Type="http://schemas.openxmlformats.org/officeDocument/2006/relationships/image" Target="../media/image265.png"/><Relationship Id="rId17" Type="http://schemas.openxmlformats.org/officeDocument/2006/relationships/image" Target="../media/image266.png"/><Relationship Id="rId18" Type="http://schemas.openxmlformats.org/officeDocument/2006/relationships/image" Target="../media/image267.png"/><Relationship Id="rId19" Type="http://schemas.openxmlformats.org/officeDocument/2006/relationships/image" Target="../media/image268.png"/><Relationship Id="rId20" Type="http://schemas.openxmlformats.org/officeDocument/2006/relationships/image" Target="../media/image269.png"/><Relationship Id="rId21" Type="http://schemas.openxmlformats.org/officeDocument/2006/relationships/image" Target="../media/image270.png"/><Relationship Id="rId22" Type="http://schemas.openxmlformats.org/officeDocument/2006/relationships/image" Target="../media/image271.png"/><Relationship Id="rId23" Type="http://schemas.openxmlformats.org/officeDocument/2006/relationships/image" Target="../media/image272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/Relationships>
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3.png"/><Relationship Id="rId3" Type="http://schemas.openxmlformats.org/officeDocument/2006/relationships/image" Target="../media/image274.png"/><Relationship Id="rId4" Type="http://schemas.openxmlformats.org/officeDocument/2006/relationships/image" Target="../media/image275.png"/><Relationship Id="rId5" Type="http://schemas.openxmlformats.org/officeDocument/2006/relationships/image" Target="../media/image276.png"/><Relationship Id="rId6" Type="http://schemas.openxmlformats.org/officeDocument/2006/relationships/image" Target="../media/image277.png"/></Relationships>
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8.png"/><Relationship Id="rId3" Type="http://schemas.openxmlformats.org/officeDocument/2006/relationships/image" Target="../media/image279.png"/><Relationship Id="rId4" Type="http://schemas.openxmlformats.org/officeDocument/2006/relationships/image" Target="../media/image280.png"/><Relationship Id="rId5" Type="http://schemas.openxmlformats.org/officeDocument/2006/relationships/image" Target="../media/image281.png"/><Relationship Id="rId6" Type="http://schemas.openxmlformats.org/officeDocument/2006/relationships/image" Target="../media/image282.png"/><Relationship Id="rId7" Type="http://schemas.openxmlformats.org/officeDocument/2006/relationships/image" Target="../media/image283.png"/></Relationships>
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2.png"/><Relationship Id="rId3" Type="http://schemas.openxmlformats.org/officeDocument/2006/relationships/image" Target="../media/image284.png"/><Relationship Id="rId4" Type="http://schemas.openxmlformats.org/officeDocument/2006/relationships/image" Target="../media/image285.png"/><Relationship Id="rId5" Type="http://schemas.openxmlformats.org/officeDocument/2006/relationships/image" Target="../media/image286.png"/></Relationships>
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287.png"/><Relationship Id="rId4" Type="http://schemas.openxmlformats.org/officeDocument/2006/relationships/image" Target="../media/image288.png"/><Relationship Id="rId5" Type="http://schemas.openxmlformats.org/officeDocument/2006/relationships/image" Target="../media/image289.png"/><Relationship Id="rId6" Type="http://schemas.openxmlformats.org/officeDocument/2006/relationships/image" Target="../media/image290.png"/><Relationship Id="rId7" Type="http://schemas.openxmlformats.org/officeDocument/2006/relationships/image" Target="../media/image291.png"/><Relationship Id="rId8" Type="http://schemas.openxmlformats.org/officeDocument/2006/relationships/image" Target="../media/image292.png"/></Relationships>
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3.png"/><Relationship Id="rId3" Type="http://schemas.openxmlformats.org/officeDocument/2006/relationships/image" Target="../media/image294.png"/><Relationship Id="rId4" Type="http://schemas.openxmlformats.org/officeDocument/2006/relationships/image" Target="../media/image295.png"/></Relationships>
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6.png"/><Relationship Id="rId3" Type="http://schemas.openxmlformats.org/officeDocument/2006/relationships/image" Target="../media/image297.png"/><Relationship Id="rId4" Type="http://schemas.openxmlformats.org/officeDocument/2006/relationships/image" Target="../media/image298.png"/><Relationship Id="rId5" Type="http://schemas.openxmlformats.org/officeDocument/2006/relationships/image" Target="../media/image299.png"/><Relationship Id="rId6" Type="http://schemas.openxmlformats.org/officeDocument/2006/relationships/image" Target="../media/image300.png"/></Relationships>
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1.png"/><Relationship Id="rId3" Type="http://schemas.openxmlformats.org/officeDocument/2006/relationships/image" Target="../media/image302.png"/><Relationship Id="rId4" Type="http://schemas.openxmlformats.org/officeDocument/2006/relationships/image" Target="../media/image303.png"/><Relationship Id="rId5" Type="http://schemas.openxmlformats.org/officeDocument/2006/relationships/image" Target="../media/image304.png"/><Relationship Id="rId6" Type="http://schemas.openxmlformats.org/officeDocument/2006/relationships/image" Target="../media/image305.png"/><Relationship Id="rId7" Type="http://schemas.openxmlformats.org/officeDocument/2006/relationships/image" Target="../media/image306.png"/></Relationships>
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7.png"/><Relationship Id="rId3" Type="http://schemas.openxmlformats.org/officeDocument/2006/relationships/image" Target="../media/image308.png"/><Relationship Id="rId4" Type="http://schemas.openxmlformats.org/officeDocument/2006/relationships/image" Target="../media/image309.png"/><Relationship Id="rId5" Type="http://schemas.openxmlformats.org/officeDocument/2006/relationships/image" Target="../media/image310.png"/><Relationship Id="rId6" Type="http://schemas.openxmlformats.org/officeDocument/2006/relationships/image" Target="../media/image311.png"/><Relationship Id="rId7" Type="http://schemas.openxmlformats.org/officeDocument/2006/relationships/image" Target="../media/image312.png"/></Relationships>
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3.png"/><Relationship Id="rId3" Type="http://schemas.openxmlformats.org/officeDocument/2006/relationships/image" Target="../media/image314.png"/><Relationship Id="rId4" Type="http://schemas.openxmlformats.org/officeDocument/2006/relationships/image" Target="../media/image315.png"/><Relationship Id="rId5" Type="http://schemas.openxmlformats.org/officeDocument/2006/relationships/image" Target="../media/image316.png"/><Relationship Id="rId6" Type="http://schemas.openxmlformats.org/officeDocument/2006/relationships/image" Target="../media/image311.png"/></Relationships>
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7.png"/><Relationship Id="rId3" Type="http://schemas.openxmlformats.org/officeDocument/2006/relationships/image" Target="../media/image318.png"/><Relationship Id="rId4" Type="http://schemas.openxmlformats.org/officeDocument/2006/relationships/image" Target="../media/image319.png"/><Relationship Id="rId5" Type="http://schemas.openxmlformats.org/officeDocument/2006/relationships/image" Target="../media/image320.png"/><Relationship Id="rId6" Type="http://schemas.openxmlformats.org/officeDocument/2006/relationships/image" Target="../media/image311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hyperlink" Target="http://www.agesvin.it/" TargetMode="External"/><Relationship Id="rId4" Type="http://schemas.openxmlformats.org/officeDocument/2006/relationships/image" Target="../media/image12.png"/><Relationship Id="rId5" Type="http://schemas.openxmlformats.org/officeDocument/2006/relationships/image" Target="../media/image13.jpg"/></Relationships>

</file>

<file path=ppt/slides/_rels/slide3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21.jpg"/></Relationships>

</file>

<file path=ppt/slides/_rels/slide3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2.png"/><Relationship Id="rId6" Type="http://schemas.openxmlformats.org/officeDocument/2006/relationships/image" Target="../media/image26.pn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22.png"/><Relationship Id="rId6" Type="http://schemas.openxmlformats.org/officeDocument/2006/relationships/image" Target="../media/image30.png"/><Relationship Id="rId7" Type="http://schemas.openxmlformats.org/officeDocument/2006/relationships/image" Target="../media/image31.pn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25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6" Type="http://schemas.openxmlformats.org/officeDocument/2006/relationships/image" Target="../media/image22.pn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6" Type="http://schemas.openxmlformats.org/officeDocument/2006/relationships/image" Target="../media/image37.png"/><Relationship Id="rId7" Type="http://schemas.openxmlformats.org/officeDocument/2006/relationships/image" Target="../media/image38.png"/><Relationship Id="rId8" Type="http://schemas.openxmlformats.org/officeDocument/2006/relationships/image" Target="../media/image39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18003012" cy="10287000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-12700" y="-27940"/>
            <a:ext cx="10541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50">
                <a:latin typeface="Calibri"/>
                <a:cs typeface="Calibri"/>
              </a:rPr>
              <a:t>r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" name="object 4" descr=""/>
          <p:cNvSpPr/>
          <p:nvPr/>
        </p:nvSpPr>
        <p:spPr>
          <a:xfrm>
            <a:off x="3127248" y="0"/>
            <a:ext cx="15160625" cy="10287000"/>
          </a:xfrm>
          <a:custGeom>
            <a:avLst/>
            <a:gdLst/>
            <a:ahLst/>
            <a:cxnLst/>
            <a:rect l="l" t="t" r="r" b="b"/>
            <a:pathLst>
              <a:path w="15160625" h="10287000">
                <a:moveTo>
                  <a:pt x="257556" y="1028700"/>
                </a:moveTo>
                <a:lnTo>
                  <a:pt x="0" y="1028700"/>
                </a:lnTo>
                <a:lnTo>
                  <a:pt x="0" y="9258300"/>
                </a:lnTo>
                <a:lnTo>
                  <a:pt x="257556" y="9258300"/>
                </a:lnTo>
                <a:lnTo>
                  <a:pt x="257556" y="1028700"/>
                </a:lnTo>
                <a:close/>
              </a:path>
              <a:path w="15160625" h="10287000">
                <a:moveTo>
                  <a:pt x="15160143" y="0"/>
                </a:moveTo>
                <a:lnTo>
                  <a:pt x="14875764" y="0"/>
                </a:lnTo>
                <a:lnTo>
                  <a:pt x="14875764" y="10287000"/>
                </a:lnTo>
                <a:lnTo>
                  <a:pt x="15160143" y="10287000"/>
                </a:lnTo>
                <a:lnTo>
                  <a:pt x="15160143" y="0"/>
                </a:lnTo>
                <a:close/>
              </a:path>
            </a:pathLst>
          </a:custGeom>
          <a:solidFill>
            <a:srgbClr val="D92A0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579359" y="1822450"/>
            <a:ext cx="6620509" cy="826135"/>
          </a:xfrm>
          <a:prstGeom prst="rect"/>
          <a:solidFill>
            <a:srgbClr val="FFFF00"/>
          </a:solidFill>
        </p:spPr>
        <p:txBody>
          <a:bodyPr wrap="square" lIns="0" tIns="0" rIns="0" bIns="0" rtlCol="0" vert="horz">
            <a:spAutoFit/>
          </a:bodyPr>
          <a:lstStyle/>
          <a:p>
            <a:pPr marL="635">
              <a:lnSpc>
                <a:spcPts val="6270"/>
              </a:lnSpc>
            </a:pPr>
            <a:r>
              <a:rPr dirty="0" sz="5600" spc="285">
                <a:solidFill>
                  <a:srgbClr val="FF0000"/>
                </a:solidFill>
              </a:rPr>
              <a:t>PRESENTAZIONE</a:t>
            </a:r>
            <a:endParaRPr sz="5600"/>
          </a:p>
        </p:txBody>
      </p:sp>
      <p:sp>
        <p:nvSpPr>
          <p:cNvPr id="6" name="object 6" descr=""/>
          <p:cNvSpPr txBox="1"/>
          <p:nvPr/>
        </p:nvSpPr>
        <p:spPr>
          <a:xfrm>
            <a:off x="4275201" y="3832301"/>
            <a:ext cx="13231494" cy="3074670"/>
          </a:xfrm>
          <a:prstGeom prst="rect">
            <a:avLst/>
          </a:prstGeom>
        </p:spPr>
        <p:txBody>
          <a:bodyPr wrap="square" lIns="0" tIns="215900" rIns="0" bIns="0" rtlCol="0" vert="horz">
            <a:spAutoFit/>
          </a:bodyPr>
          <a:lstStyle/>
          <a:p>
            <a:pPr algn="ctr" marL="12065" marR="5080" indent="4445">
              <a:lnSpc>
                <a:spcPct val="77800"/>
              </a:lnSpc>
              <a:spcBef>
                <a:spcPts val="1700"/>
              </a:spcBef>
              <a:tabLst>
                <a:tab pos="3356610" algn="l"/>
                <a:tab pos="6443980" algn="l"/>
              </a:tabLst>
            </a:pPr>
            <a:r>
              <a:rPr dirty="0" sz="6000" b="1">
                <a:solidFill>
                  <a:srgbClr val="4F81BC"/>
                </a:solidFill>
                <a:latin typeface="Arial"/>
                <a:cs typeface="Arial"/>
              </a:rPr>
              <a:t>Il</a:t>
            </a:r>
            <a:r>
              <a:rPr dirty="0" sz="6000" spc="-35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6000" b="1">
                <a:solidFill>
                  <a:srgbClr val="4F81BC"/>
                </a:solidFill>
                <a:latin typeface="Arial"/>
                <a:cs typeface="Arial"/>
              </a:rPr>
              <a:t>business</a:t>
            </a:r>
            <a:r>
              <a:rPr dirty="0" sz="6000" spc="-25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6000" b="1">
                <a:solidFill>
                  <a:srgbClr val="4F81BC"/>
                </a:solidFill>
                <a:latin typeface="Arial"/>
                <a:cs typeface="Arial"/>
              </a:rPr>
              <a:t>plan</a:t>
            </a:r>
            <a:r>
              <a:rPr dirty="0" sz="6000" spc="-60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6000" b="1">
                <a:solidFill>
                  <a:srgbClr val="4F81BC"/>
                </a:solidFill>
                <a:latin typeface="Arial"/>
                <a:cs typeface="Arial"/>
              </a:rPr>
              <a:t>come</a:t>
            </a:r>
            <a:r>
              <a:rPr dirty="0" sz="6000" spc="-35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6000" b="1">
                <a:solidFill>
                  <a:srgbClr val="4F81BC"/>
                </a:solidFill>
                <a:latin typeface="Arial"/>
                <a:cs typeface="Arial"/>
              </a:rPr>
              <a:t>strumento</a:t>
            </a:r>
            <a:r>
              <a:rPr dirty="0" sz="6000" spc="-30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6000" spc="-25" b="1">
                <a:solidFill>
                  <a:srgbClr val="4F81BC"/>
                </a:solidFill>
                <a:latin typeface="Arial"/>
                <a:cs typeface="Arial"/>
              </a:rPr>
              <a:t>di </a:t>
            </a:r>
            <a:r>
              <a:rPr dirty="0" sz="6000" spc="-10" b="1">
                <a:solidFill>
                  <a:srgbClr val="4F81BC"/>
                </a:solidFill>
                <a:latin typeface="Arial"/>
                <a:cs typeface="Arial"/>
              </a:rPr>
              <a:t>gestione</a:t>
            </a:r>
            <a:r>
              <a:rPr dirty="0" sz="6000" b="1">
                <a:solidFill>
                  <a:srgbClr val="4F81BC"/>
                </a:solidFill>
                <a:latin typeface="Arial"/>
                <a:cs typeface="Arial"/>
              </a:rPr>
              <a:t>	degli</a:t>
            </a:r>
            <a:r>
              <a:rPr dirty="0" sz="6000" spc="-30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6000" b="1">
                <a:solidFill>
                  <a:srgbClr val="4F81BC"/>
                </a:solidFill>
                <a:latin typeface="Arial"/>
                <a:cs typeface="Arial"/>
              </a:rPr>
              <a:t>assetti</a:t>
            </a:r>
            <a:r>
              <a:rPr dirty="0" sz="6000" spc="-5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6000" b="1">
                <a:solidFill>
                  <a:srgbClr val="4F81BC"/>
                </a:solidFill>
                <a:latin typeface="Arial"/>
                <a:cs typeface="Arial"/>
              </a:rPr>
              <a:t>organizzativi</a:t>
            </a:r>
            <a:r>
              <a:rPr dirty="0" sz="6000" spc="-35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6000" spc="-50" b="1">
                <a:solidFill>
                  <a:srgbClr val="4F81BC"/>
                </a:solidFill>
                <a:latin typeface="Arial"/>
                <a:cs typeface="Arial"/>
              </a:rPr>
              <a:t>e </a:t>
            </a:r>
            <a:r>
              <a:rPr dirty="0" sz="6000" b="1">
                <a:solidFill>
                  <a:srgbClr val="4F81BC"/>
                </a:solidFill>
                <a:latin typeface="Arial"/>
                <a:cs typeface="Arial"/>
              </a:rPr>
              <a:t>della</a:t>
            </a:r>
            <a:r>
              <a:rPr dirty="0" sz="6000" spc="-45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6000" b="1">
                <a:solidFill>
                  <a:srgbClr val="4F81BC"/>
                </a:solidFill>
                <a:latin typeface="Arial"/>
                <a:cs typeface="Arial"/>
              </a:rPr>
              <a:t>continuità</a:t>
            </a:r>
            <a:r>
              <a:rPr dirty="0" sz="6000" spc="-25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6000" spc="-50" b="1">
                <a:solidFill>
                  <a:srgbClr val="4F81BC"/>
                </a:solidFill>
                <a:latin typeface="Arial"/>
                <a:cs typeface="Arial"/>
              </a:rPr>
              <a:t>e</a:t>
            </a:r>
            <a:r>
              <a:rPr dirty="0" sz="6000" b="1">
                <a:solidFill>
                  <a:srgbClr val="4F81BC"/>
                </a:solidFill>
                <a:latin typeface="Arial"/>
                <a:cs typeface="Arial"/>
              </a:rPr>
              <a:t>	sostenibilità</a:t>
            </a:r>
            <a:r>
              <a:rPr dirty="0" sz="6000" spc="-95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6000" spc="-25" b="1">
                <a:solidFill>
                  <a:srgbClr val="4F81BC"/>
                </a:solidFill>
                <a:latin typeface="Arial"/>
                <a:cs typeface="Arial"/>
              </a:rPr>
              <a:t>del </a:t>
            </a:r>
            <a:r>
              <a:rPr dirty="0" sz="6000" b="1">
                <a:solidFill>
                  <a:srgbClr val="4F81BC"/>
                </a:solidFill>
                <a:latin typeface="Arial"/>
                <a:cs typeface="Arial"/>
              </a:rPr>
              <a:t>progetto</a:t>
            </a:r>
            <a:r>
              <a:rPr dirty="0" sz="6000" spc="-25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6000" b="1">
                <a:solidFill>
                  <a:srgbClr val="4F81BC"/>
                </a:solidFill>
                <a:latin typeface="Arial"/>
                <a:cs typeface="Arial"/>
              </a:rPr>
              <a:t>di</a:t>
            </a:r>
            <a:r>
              <a:rPr dirty="0" sz="6000" spc="-30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6000" spc="-10" b="1">
                <a:solidFill>
                  <a:srgbClr val="4F81BC"/>
                </a:solidFill>
                <a:latin typeface="Arial"/>
                <a:cs typeface="Arial"/>
              </a:rPr>
              <a:t>impresa.</a:t>
            </a:r>
            <a:endParaRPr sz="6000">
              <a:latin typeface="Arial"/>
              <a:cs typeface="Arial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8305800" y="7664195"/>
            <a:ext cx="3869690" cy="370840"/>
          </a:xfrm>
          <a:prstGeom prst="rect">
            <a:avLst/>
          </a:prstGeom>
          <a:solidFill>
            <a:srgbClr val="FFFF00"/>
          </a:solidFill>
        </p:spPr>
        <p:txBody>
          <a:bodyPr wrap="square" lIns="0" tIns="31750" rIns="0" bIns="0" rtlCol="0" vert="horz">
            <a:spAutoFit/>
          </a:bodyPr>
          <a:lstStyle/>
          <a:p>
            <a:pPr marL="92075">
              <a:lnSpc>
                <a:spcPct val="100000"/>
              </a:lnSpc>
              <a:spcBef>
                <a:spcPts val="250"/>
              </a:spcBef>
            </a:pPr>
            <a:r>
              <a:rPr dirty="0" sz="1800" spc="-25" b="1">
                <a:solidFill>
                  <a:srgbClr val="FF0000"/>
                </a:solidFill>
                <a:latin typeface="Calibri"/>
                <a:cs typeface="Calibri"/>
              </a:rPr>
              <a:t>RELATORE</a:t>
            </a:r>
            <a:r>
              <a:rPr dirty="0" sz="1800" spc="-40" b="1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dirty="0" sz="1800" spc="-25" b="1">
                <a:solidFill>
                  <a:srgbClr val="FF0000"/>
                </a:solidFill>
                <a:latin typeface="Calibri"/>
                <a:cs typeface="Calibri"/>
              </a:rPr>
              <a:t>DOTT.</a:t>
            </a:r>
            <a:r>
              <a:rPr dirty="0" sz="1800" spc="-40" b="1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FF0000"/>
                </a:solidFill>
                <a:latin typeface="Calibri"/>
                <a:cs typeface="Calibri"/>
              </a:rPr>
              <a:t>GUIDO</a:t>
            </a:r>
            <a:r>
              <a:rPr dirty="0" sz="1800" spc="-55" b="1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FF0000"/>
                </a:solidFill>
                <a:latin typeface="Calibri"/>
                <a:cs typeface="Calibri"/>
              </a:rPr>
              <a:t>MASSIMIANO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4609591" y="9245600"/>
            <a:ext cx="11462385" cy="7569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600710" marR="5080" indent="-588645">
              <a:lnSpc>
                <a:spcPct val="100000"/>
              </a:lnSpc>
              <a:spcBef>
                <a:spcPts val="100"/>
              </a:spcBef>
            </a:pPr>
            <a:r>
              <a:rPr dirty="0" sz="2400" b="1">
                <a:solidFill>
                  <a:srgbClr val="4F81BC"/>
                </a:solidFill>
                <a:latin typeface="Calibri"/>
                <a:cs typeface="Calibri"/>
              </a:rPr>
              <a:t>20</a:t>
            </a:r>
            <a:r>
              <a:rPr dirty="0" sz="2400" spc="-6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2400" b="1">
                <a:solidFill>
                  <a:srgbClr val="4F81BC"/>
                </a:solidFill>
                <a:latin typeface="Calibri"/>
                <a:cs typeface="Calibri"/>
              </a:rPr>
              <a:t>ottobre</a:t>
            </a:r>
            <a:r>
              <a:rPr dirty="0" sz="2400" spc="-6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2400" b="1">
                <a:solidFill>
                  <a:srgbClr val="4F81BC"/>
                </a:solidFill>
                <a:latin typeface="Calibri"/>
                <a:cs typeface="Calibri"/>
              </a:rPr>
              <a:t>2025</a:t>
            </a:r>
            <a:r>
              <a:rPr dirty="0" sz="2400" spc="-5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2400" b="1">
                <a:solidFill>
                  <a:srgbClr val="4F81BC"/>
                </a:solidFill>
                <a:latin typeface="Calibri"/>
                <a:cs typeface="Calibri"/>
              </a:rPr>
              <a:t>Roma</a:t>
            </a:r>
            <a:r>
              <a:rPr dirty="0" sz="2400" spc="-7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2400" b="1">
                <a:solidFill>
                  <a:srgbClr val="4F81BC"/>
                </a:solidFill>
                <a:latin typeface="Calibri"/>
                <a:cs typeface="Calibri"/>
              </a:rPr>
              <a:t>Palazzo</a:t>
            </a:r>
            <a:r>
              <a:rPr dirty="0" sz="2400" spc="-8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2400" spc="-20" b="1">
                <a:solidFill>
                  <a:srgbClr val="4F81BC"/>
                </a:solidFill>
                <a:latin typeface="Calibri"/>
                <a:cs typeface="Calibri"/>
              </a:rPr>
              <a:t>Valentini</a:t>
            </a:r>
            <a:r>
              <a:rPr dirty="0" sz="2400" spc="-6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2400" b="1">
                <a:solidFill>
                  <a:srgbClr val="4F81BC"/>
                </a:solidFill>
                <a:latin typeface="Calibri"/>
                <a:cs typeface="Calibri"/>
              </a:rPr>
              <a:t>–</a:t>
            </a:r>
            <a:r>
              <a:rPr dirty="0" sz="2400" spc="-5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2400" b="1">
                <a:solidFill>
                  <a:srgbClr val="4F81BC"/>
                </a:solidFill>
                <a:latin typeface="Calibri"/>
                <a:cs typeface="Calibri"/>
              </a:rPr>
              <a:t>«Convegno</a:t>
            </a:r>
            <a:r>
              <a:rPr dirty="0" sz="2400" spc="-7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2400" spc="-10" b="1">
                <a:solidFill>
                  <a:srgbClr val="4F81BC"/>
                </a:solidFill>
                <a:latin typeface="Calibri"/>
                <a:cs typeface="Calibri"/>
              </a:rPr>
              <a:t>«Sostenibilità</a:t>
            </a:r>
            <a:r>
              <a:rPr dirty="0" sz="2400" spc="-5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2400" b="1">
                <a:solidFill>
                  <a:srgbClr val="4F81BC"/>
                </a:solidFill>
                <a:latin typeface="Calibri"/>
                <a:cs typeface="Calibri"/>
              </a:rPr>
              <a:t>e</a:t>
            </a:r>
            <a:r>
              <a:rPr dirty="0" sz="2400" spc="-5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2400" b="1">
                <a:solidFill>
                  <a:srgbClr val="4F81BC"/>
                </a:solidFill>
                <a:latin typeface="Calibri"/>
                <a:cs typeface="Calibri"/>
              </a:rPr>
              <a:t>Business</a:t>
            </a:r>
            <a:r>
              <a:rPr dirty="0" sz="2400" spc="-3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2400" spc="-10" b="1">
                <a:solidFill>
                  <a:srgbClr val="4F81BC"/>
                </a:solidFill>
                <a:latin typeface="Calibri"/>
                <a:cs typeface="Calibri"/>
              </a:rPr>
              <a:t>Continuity» </a:t>
            </a:r>
            <a:r>
              <a:rPr dirty="0" sz="2400" b="1">
                <a:solidFill>
                  <a:srgbClr val="4F81BC"/>
                </a:solidFill>
                <a:latin typeface="Calibri"/>
                <a:cs typeface="Calibri"/>
              </a:rPr>
              <a:t>(AISL_O</a:t>
            </a:r>
            <a:r>
              <a:rPr dirty="0" sz="2400" spc="-4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2400" b="1">
                <a:solidFill>
                  <a:srgbClr val="4F81BC"/>
                </a:solidFill>
                <a:latin typeface="Calibri"/>
                <a:cs typeface="Calibri"/>
              </a:rPr>
              <a:t>-</a:t>
            </a:r>
            <a:r>
              <a:rPr dirty="0" sz="2400" spc="-5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2400" b="1">
                <a:solidFill>
                  <a:srgbClr val="4F81BC"/>
                </a:solidFill>
                <a:latin typeface="Calibri"/>
                <a:cs typeface="Calibri"/>
              </a:rPr>
              <a:t>Associazione</a:t>
            </a:r>
            <a:r>
              <a:rPr dirty="0" sz="2400" spc="-8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2400" b="1">
                <a:solidFill>
                  <a:srgbClr val="4F81BC"/>
                </a:solidFill>
                <a:latin typeface="Calibri"/>
                <a:cs typeface="Calibri"/>
              </a:rPr>
              <a:t>Italiana</a:t>
            </a:r>
            <a:r>
              <a:rPr dirty="0" sz="2400" spc="-4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2400" b="1">
                <a:solidFill>
                  <a:srgbClr val="4F81BC"/>
                </a:solidFill>
                <a:latin typeface="Calibri"/>
                <a:cs typeface="Calibri"/>
              </a:rPr>
              <a:t>di</a:t>
            </a:r>
            <a:r>
              <a:rPr dirty="0" sz="2400" spc="-4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2400" b="1">
                <a:solidFill>
                  <a:srgbClr val="4F81BC"/>
                </a:solidFill>
                <a:latin typeface="Calibri"/>
                <a:cs typeface="Calibri"/>
              </a:rPr>
              <a:t>Studio</a:t>
            </a:r>
            <a:r>
              <a:rPr dirty="0" sz="2400" spc="-3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2400" b="1">
                <a:solidFill>
                  <a:srgbClr val="4F81BC"/>
                </a:solidFill>
                <a:latin typeface="Calibri"/>
                <a:cs typeface="Calibri"/>
              </a:rPr>
              <a:t>del</a:t>
            </a:r>
            <a:r>
              <a:rPr dirty="0" sz="2400" spc="-4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2400" spc="-10" b="1">
                <a:solidFill>
                  <a:srgbClr val="4F81BC"/>
                </a:solidFill>
                <a:latin typeface="Calibri"/>
                <a:cs typeface="Calibri"/>
              </a:rPr>
              <a:t>Lavoro</a:t>
            </a:r>
            <a:r>
              <a:rPr dirty="0" sz="2400" spc="-7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2400" b="1">
                <a:solidFill>
                  <a:srgbClr val="4F81BC"/>
                </a:solidFill>
                <a:latin typeface="Calibri"/>
                <a:cs typeface="Calibri"/>
              </a:rPr>
              <a:t>per</a:t>
            </a:r>
            <a:r>
              <a:rPr dirty="0" sz="2400" spc="-4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2400" b="1">
                <a:solidFill>
                  <a:srgbClr val="4F81BC"/>
                </a:solidFill>
                <a:latin typeface="Calibri"/>
                <a:cs typeface="Calibri"/>
              </a:rPr>
              <a:t>lo</a:t>
            </a:r>
            <a:r>
              <a:rPr dirty="0" sz="2400" spc="-6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2400" b="1">
                <a:solidFill>
                  <a:srgbClr val="4F81BC"/>
                </a:solidFill>
                <a:latin typeface="Calibri"/>
                <a:cs typeface="Calibri"/>
              </a:rPr>
              <a:t>Sviluppo</a:t>
            </a:r>
            <a:r>
              <a:rPr dirty="0" sz="2400" spc="-5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2400" spc="-10" b="1">
                <a:solidFill>
                  <a:srgbClr val="4F81BC"/>
                </a:solidFill>
                <a:latin typeface="Calibri"/>
                <a:cs typeface="Calibri"/>
              </a:rPr>
              <a:t>Organizzativo)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18287390" y="-1"/>
            <a:ext cx="635" cy="10287000"/>
          </a:xfrm>
          <a:custGeom>
            <a:avLst/>
            <a:gdLst/>
            <a:ahLst/>
            <a:cxnLst/>
            <a:rect l="l" t="t" r="r" b="b"/>
            <a:pathLst>
              <a:path w="634" h="10287000">
                <a:moveTo>
                  <a:pt x="0" y="10287000"/>
                </a:moveTo>
                <a:lnTo>
                  <a:pt x="609" y="10287000"/>
                </a:lnTo>
                <a:lnTo>
                  <a:pt x="609" y="0"/>
                </a:lnTo>
                <a:lnTo>
                  <a:pt x="0" y="0"/>
                </a:lnTo>
                <a:lnTo>
                  <a:pt x="0" y="10287000"/>
                </a:lnTo>
                <a:close/>
              </a:path>
            </a:pathLst>
          </a:custGeom>
          <a:solidFill>
            <a:srgbClr val="F1F5F8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0" y="-3"/>
            <a:ext cx="18288000" cy="10287000"/>
            <a:chOff x="0" y="-3"/>
            <a:chExt cx="18288000" cy="10287000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-1"/>
              <a:ext cx="18137886" cy="10287000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18003012" y="-3"/>
              <a:ext cx="284480" cy="10287000"/>
            </a:xfrm>
            <a:custGeom>
              <a:avLst/>
              <a:gdLst/>
              <a:ahLst/>
              <a:cxnLst/>
              <a:rect l="l" t="t" r="r" b="b"/>
              <a:pathLst>
                <a:path w="284480" h="10287000">
                  <a:moveTo>
                    <a:pt x="284378" y="0"/>
                  </a:moveTo>
                  <a:lnTo>
                    <a:pt x="0" y="0"/>
                  </a:lnTo>
                  <a:lnTo>
                    <a:pt x="0" y="10287000"/>
                  </a:lnTo>
                  <a:lnTo>
                    <a:pt x="284378" y="10287000"/>
                  </a:lnTo>
                  <a:lnTo>
                    <a:pt x="284378" y="0"/>
                  </a:lnTo>
                  <a:close/>
                </a:path>
              </a:pathLst>
            </a:custGeom>
            <a:solidFill>
              <a:srgbClr val="D92A04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452242" y="223011"/>
            <a:ext cx="12717780" cy="512445"/>
          </a:xfrm>
          <a:prstGeom prst="rect"/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3925"/>
              </a:lnSpc>
              <a:tabLst>
                <a:tab pos="2775585" algn="l"/>
                <a:tab pos="7099934" algn="l"/>
              </a:tabLst>
            </a:pPr>
            <a:r>
              <a:rPr dirty="0" sz="3600" spc="285">
                <a:solidFill>
                  <a:srgbClr val="FFFFFF"/>
                </a:solidFill>
              </a:rPr>
              <a:t>OBBLIGHI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305">
                <a:solidFill>
                  <a:srgbClr val="FFFFFF"/>
                </a:solidFill>
              </a:rPr>
              <a:t>ORGANIZZATIVI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70">
                <a:solidFill>
                  <a:srgbClr val="FFFFFF"/>
                </a:solidFill>
              </a:rPr>
              <a:t>DELL’</a:t>
            </a:r>
            <a:r>
              <a:rPr dirty="0" sz="3600" spc="-635">
                <a:solidFill>
                  <a:srgbClr val="FFFFFF"/>
                </a:solidFill>
              </a:rPr>
              <a:t> </a:t>
            </a:r>
            <a:r>
              <a:rPr dirty="0" sz="3600" spc="300">
                <a:solidFill>
                  <a:srgbClr val="FFFFFF"/>
                </a:solidFill>
              </a:rPr>
              <a:t>IMPRENDITORE</a:t>
            </a:r>
            <a:endParaRPr sz="3600"/>
          </a:p>
        </p:txBody>
      </p:sp>
      <p:pic>
        <p:nvPicPr>
          <p:cNvPr id="7" name="object 7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3295" y="1440180"/>
            <a:ext cx="9330690" cy="3504438"/>
          </a:xfrm>
          <a:prstGeom prst="rect">
            <a:avLst/>
          </a:prstGeom>
        </p:spPr>
      </p:pic>
      <p:sp>
        <p:nvSpPr>
          <p:cNvPr id="8" name="object 8" descr=""/>
          <p:cNvSpPr txBox="1"/>
          <p:nvPr/>
        </p:nvSpPr>
        <p:spPr>
          <a:xfrm>
            <a:off x="499668" y="1479041"/>
            <a:ext cx="9258935" cy="33794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6985">
              <a:lnSpc>
                <a:spcPct val="100000"/>
              </a:lnSpc>
              <a:spcBef>
                <a:spcPts val="100"/>
              </a:spcBef>
              <a:tabLst>
                <a:tab pos="460375" algn="l"/>
                <a:tab pos="1475105" algn="l"/>
                <a:tab pos="3025775" algn="l"/>
                <a:tab pos="5027930" algn="l"/>
                <a:tab pos="5363210" algn="l"/>
                <a:tab pos="6093460" algn="l"/>
                <a:tab pos="7051040" algn="l"/>
                <a:tab pos="7752080" algn="l"/>
                <a:tab pos="8283575" algn="l"/>
              </a:tabLst>
            </a:pPr>
            <a:r>
              <a:rPr dirty="0" u="sng" sz="2000" spc="-2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Gli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	</a:t>
            </a:r>
            <a:r>
              <a:rPr dirty="0" u="sng" sz="2000" spc="-1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obblighi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	</a:t>
            </a:r>
            <a:r>
              <a:rPr dirty="0" u="sng" sz="2000" spc="-1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organizzativi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	</a:t>
            </a:r>
            <a:r>
              <a:rPr dirty="0" u="sng" sz="2000" spc="-1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dell’imprenditore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	</a:t>
            </a:r>
            <a:r>
              <a:rPr dirty="0" sz="2000" spc="-25" i="1">
                <a:latin typeface="Arial"/>
                <a:cs typeface="Arial"/>
              </a:rPr>
              <a:t>ai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sensi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dell’art.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20" i="1">
                <a:latin typeface="Arial"/>
                <a:cs typeface="Arial"/>
              </a:rPr>
              <a:t>2086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20" i="1">
                <a:latin typeface="Arial"/>
                <a:cs typeface="Arial"/>
              </a:rPr>
              <a:t>c.c.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possono </a:t>
            </a:r>
            <a:r>
              <a:rPr dirty="0" sz="2000" i="1">
                <a:latin typeface="Arial"/>
                <a:cs typeface="Arial"/>
              </a:rPr>
              <a:t>essere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così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riassunti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-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via</a:t>
            </a:r>
            <a:r>
              <a:rPr dirty="0" sz="2000" spc="-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-2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massima: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sz="2000">
              <a:latin typeface="Arial"/>
              <a:cs typeface="Arial"/>
            </a:endParaRPr>
          </a:p>
          <a:p>
            <a:pPr marL="469265" indent="-456565">
              <a:lnSpc>
                <a:spcPct val="100000"/>
              </a:lnSpc>
              <a:spcBef>
                <a:spcPts val="5"/>
              </a:spcBef>
              <a:buFont typeface="Wingdings"/>
              <a:buChar char=""/>
              <a:tabLst>
                <a:tab pos="469265" algn="l"/>
              </a:tabLst>
            </a:pPr>
            <a:r>
              <a:rPr dirty="0" sz="2000" i="1">
                <a:latin typeface="Arial"/>
                <a:cs typeface="Arial"/>
              </a:rPr>
              <a:t>istituire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un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assetto</a:t>
            </a:r>
            <a:r>
              <a:rPr dirty="0" sz="2000" spc="-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organizzativo,</a:t>
            </a:r>
            <a:r>
              <a:rPr dirty="0" sz="2000" spc="-8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amministrativo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contabile</a:t>
            </a:r>
            <a:r>
              <a:rPr dirty="0" sz="2000" spc="-5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adeguato;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0"/>
              </a:spcBef>
              <a:buFont typeface="Wingdings"/>
              <a:buChar char=""/>
            </a:pPr>
            <a:endParaRPr sz="2000">
              <a:latin typeface="Arial"/>
              <a:cs typeface="Arial"/>
            </a:endParaRPr>
          </a:p>
          <a:p>
            <a:pPr algn="just" marL="469265" marR="7620" indent="-457200">
              <a:lnSpc>
                <a:spcPct val="100000"/>
              </a:lnSpc>
              <a:buFont typeface="Wingdings"/>
              <a:buChar char=""/>
              <a:tabLst>
                <a:tab pos="469265" algn="l"/>
              </a:tabLst>
            </a:pPr>
            <a:r>
              <a:rPr dirty="0" sz="2000" i="1">
                <a:latin typeface="Arial"/>
                <a:cs typeface="Arial"/>
              </a:rPr>
              <a:t>istituire</a:t>
            </a:r>
            <a:r>
              <a:rPr dirty="0" sz="2000" spc="1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tale</a:t>
            </a:r>
            <a:r>
              <a:rPr dirty="0" sz="2000" spc="1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assetto</a:t>
            </a:r>
            <a:r>
              <a:rPr dirty="0" sz="2000" spc="1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anche</a:t>
            </a:r>
            <a:r>
              <a:rPr dirty="0" sz="2000" spc="114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1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funzione</a:t>
            </a:r>
            <a:r>
              <a:rPr dirty="0" sz="2000" spc="1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della</a:t>
            </a:r>
            <a:r>
              <a:rPr dirty="0" sz="2000" spc="1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rilevazione</a:t>
            </a:r>
            <a:r>
              <a:rPr dirty="0" sz="2000" spc="1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tempestiva</a:t>
            </a:r>
            <a:r>
              <a:rPr dirty="0" sz="2000" spc="1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della</a:t>
            </a:r>
            <a:r>
              <a:rPr dirty="0" sz="2000" spc="12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crisi </a:t>
            </a:r>
            <a:r>
              <a:rPr dirty="0" sz="2000" i="1">
                <a:latin typeface="Arial"/>
                <a:cs typeface="Arial"/>
              </a:rPr>
              <a:t>d'impresa</a:t>
            </a:r>
            <a:r>
              <a:rPr dirty="0" sz="2000" spc="-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della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perdita</a:t>
            </a:r>
            <a:r>
              <a:rPr dirty="0" sz="2000" spc="-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della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continuità;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0"/>
              </a:spcBef>
              <a:buFont typeface="Wingdings"/>
              <a:buChar char=""/>
            </a:pPr>
            <a:endParaRPr sz="2000">
              <a:latin typeface="Arial"/>
              <a:cs typeface="Arial"/>
            </a:endParaRPr>
          </a:p>
          <a:p>
            <a:pPr algn="just" marL="469265" marR="5080" indent="-457200">
              <a:lnSpc>
                <a:spcPct val="100000"/>
              </a:lnSpc>
              <a:buFont typeface="Wingdings"/>
              <a:buChar char=""/>
              <a:tabLst>
                <a:tab pos="469265" algn="l"/>
              </a:tabLst>
            </a:pPr>
            <a:r>
              <a:rPr dirty="0" sz="2000" i="1">
                <a:latin typeface="Arial"/>
                <a:cs typeface="Arial"/>
              </a:rPr>
              <a:t>attivarsi</a:t>
            </a:r>
            <a:r>
              <a:rPr dirty="0" sz="2000" spc="3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senza</a:t>
            </a:r>
            <a:r>
              <a:rPr dirty="0" sz="2000" spc="40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indugio</a:t>
            </a:r>
            <a:r>
              <a:rPr dirty="0" sz="2000" spc="40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per</a:t>
            </a:r>
            <a:r>
              <a:rPr dirty="0" sz="2000" spc="409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l'adozione</a:t>
            </a:r>
            <a:r>
              <a:rPr dirty="0" sz="2000" spc="3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40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l'attuazione</a:t>
            </a:r>
            <a:r>
              <a:rPr dirty="0" sz="2000" spc="40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409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uno</a:t>
            </a:r>
            <a:r>
              <a:rPr dirty="0" sz="2000" spc="40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degli</a:t>
            </a:r>
            <a:r>
              <a:rPr dirty="0" sz="2000" spc="409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strumenti </a:t>
            </a:r>
            <a:r>
              <a:rPr dirty="0" sz="2000" i="1">
                <a:latin typeface="Arial"/>
                <a:cs typeface="Arial"/>
              </a:rPr>
              <a:t>previsti</a:t>
            </a:r>
            <a:r>
              <a:rPr dirty="0" sz="2000" spc="459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dall'ordinamento</a:t>
            </a:r>
            <a:r>
              <a:rPr dirty="0" sz="2000" spc="4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per</a:t>
            </a:r>
            <a:r>
              <a:rPr dirty="0" sz="2000" spc="4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il</a:t>
            </a:r>
            <a:r>
              <a:rPr dirty="0" sz="2000" spc="4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superamento</a:t>
            </a:r>
            <a:r>
              <a:rPr dirty="0" sz="2000" spc="4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della</a:t>
            </a:r>
            <a:r>
              <a:rPr dirty="0" sz="2000" spc="484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crisi</a:t>
            </a:r>
            <a:r>
              <a:rPr dirty="0" sz="2000" spc="484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4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il</a:t>
            </a:r>
            <a:r>
              <a:rPr dirty="0" sz="2000" spc="4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recupero</a:t>
            </a:r>
            <a:r>
              <a:rPr dirty="0" sz="2000" spc="47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della </a:t>
            </a:r>
            <a:r>
              <a:rPr dirty="0" sz="2000" i="1">
                <a:latin typeface="Arial"/>
                <a:cs typeface="Arial"/>
              </a:rPr>
              <a:t>continuità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aziendale.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9" name="object 9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13004" y="6170676"/>
            <a:ext cx="9429750" cy="2888742"/>
          </a:xfrm>
          <a:prstGeom prst="rect">
            <a:avLst/>
          </a:prstGeom>
        </p:spPr>
      </p:pic>
      <p:sp>
        <p:nvSpPr>
          <p:cNvPr id="10" name="object 10" descr=""/>
          <p:cNvSpPr txBox="1"/>
          <p:nvPr/>
        </p:nvSpPr>
        <p:spPr>
          <a:xfrm>
            <a:off x="450291" y="6210680"/>
            <a:ext cx="5421630" cy="33083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Inoltre</a:t>
            </a:r>
            <a:r>
              <a:rPr dirty="0" u="sng" sz="2000" spc="-5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</a:t>
            </a:r>
            <a:r>
              <a:rPr dirty="0" u="sng" sz="2000" spc="-2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seconda</a:t>
            </a:r>
            <a:r>
              <a:rPr dirty="0" u="sng" sz="2000" spc="-5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della</a:t>
            </a:r>
            <a:r>
              <a:rPr dirty="0" u="sng" sz="2000" spc="-2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tipologia</a:t>
            </a:r>
            <a:r>
              <a:rPr dirty="0" u="sng" sz="2000" spc="-2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di</a:t>
            </a:r>
            <a:r>
              <a:rPr dirty="0" u="sng" sz="2000" spc="-3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spc="-1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imprenditore:</a:t>
            </a:r>
            <a:endParaRPr sz="2000">
              <a:latin typeface="Arial"/>
              <a:cs typeface="Arial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450291" y="6819975"/>
            <a:ext cx="5551805" cy="3314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05"/>
              </a:spcBef>
              <a:buFont typeface="Wingdings"/>
              <a:buChar char=""/>
              <a:tabLst>
                <a:tab pos="354965" algn="l"/>
                <a:tab pos="2199640" algn="l"/>
                <a:tab pos="3729354" algn="l"/>
                <a:tab pos="4607560" algn="l"/>
              </a:tabLst>
            </a:pPr>
            <a:r>
              <a:rPr dirty="0" sz="2000" spc="-10" i="1">
                <a:latin typeface="Arial"/>
                <a:cs typeface="Arial"/>
              </a:rPr>
              <a:t>l'imprenditore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individuale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20" i="1">
                <a:latin typeface="Arial"/>
                <a:cs typeface="Arial"/>
              </a:rPr>
              <a:t>deve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adottare</a:t>
            </a:r>
            <a:endParaRPr sz="2000">
              <a:latin typeface="Arial"/>
              <a:cs typeface="Arial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6303009" y="6819975"/>
            <a:ext cx="786765" cy="3314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000" spc="-10" i="1">
                <a:latin typeface="Arial"/>
                <a:cs typeface="Arial"/>
              </a:rPr>
              <a:t>misure</a:t>
            </a:r>
            <a:endParaRPr sz="2000">
              <a:latin typeface="Arial"/>
              <a:cs typeface="Arial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7391145" y="6819975"/>
            <a:ext cx="895350" cy="63690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000" spc="-10" i="1">
                <a:latin typeface="Arial"/>
                <a:cs typeface="Arial"/>
              </a:rPr>
              <a:t>idonee</a:t>
            </a:r>
            <a:endParaRPr sz="2000">
              <a:latin typeface="Arial"/>
              <a:cs typeface="Arial"/>
            </a:endParaRPr>
          </a:p>
          <a:p>
            <a:pPr marL="62865">
              <a:lnSpc>
                <a:spcPct val="100000"/>
              </a:lnSpc>
              <a:spcBef>
                <a:spcPts val="5"/>
              </a:spcBef>
            </a:pPr>
            <a:r>
              <a:rPr dirty="0" sz="2000" spc="-10" i="1">
                <a:latin typeface="Arial"/>
                <a:cs typeface="Arial"/>
              </a:rPr>
              <a:t>indugio</a:t>
            </a:r>
            <a:endParaRPr sz="2000">
              <a:latin typeface="Arial"/>
              <a:cs typeface="Arial"/>
            </a:endParaRPr>
          </a:p>
        </p:txBody>
      </p:sp>
      <p:sp>
        <p:nvSpPr>
          <p:cNvPr id="14" name="object 14" descr=""/>
          <p:cNvSpPr txBox="1"/>
          <p:nvPr/>
        </p:nvSpPr>
        <p:spPr>
          <a:xfrm>
            <a:off x="8433561" y="6819975"/>
            <a:ext cx="1372870" cy="63690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58419">
              <a:lnSpc>
                <a:spcPct val="100000"/>
              </a:lnSpc>
              <a:spcBef>
                <a:spcPts val="105"/>
              </a:spcBef>
              <a:tabLst>
                <a:tab pos="526415" algn="l"/>
              </a:tabLst>
            </a:pPr>
            <a:r>
              <a:rPr dirty="0" sz="2000" spc="-50" i="1">
                <a:latin typeface="Arial"/>
                <a:cs typeface="Arial"/>
              </a:rPr>
              <a:t>a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rilevare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  <a:tabLst>
                <a:tab pos="382905" algn="l"/>
              </a:tabLst>
            </a:pPr>
            <a:r>
              <a:rPr dirty="0" sz="2000" spc="-25" i="1">
                <a:latin typeface="Arial"/>
                <a:cs typeface="Arial"/>
              </a:rPr>
              <a:t>le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iniziative</a:t>
            </a:r>
            <a:endParaRPr sz="2000">
              <a:latin typeface="Arial"/>
              <a:cs typeface="Arial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793191" y="7125461"/>
            <a:ext cx="6500495" cy="6356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2118995" algn="l"/>
                <a:tab pos="2489200" algn="l"/>
                <a:tab pos="3211195" algn="l"/>
                <a:tab pos="3582035" algn="l"/>
                <a:tab pos="4208145" algn="l"/>
                <a:tab pos="4520565" algn="l"/>
                <a:tab pos="5808345" algn="l"/>
              </a:tabLst>
            </a:pPr>
            <a:r>
              <a:rPr dirty="0" sz="2000" spc="-10" i="1">
                <a:latin typeface="Arial"/>
                <a:cs typeface="Arial"/>
              </a:rPr>
              <a:t>tempestivamente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25" i="1">
                <a:latin typeface="Arial"/>
                <a:cs typeface="Arial"/>
              </a:rPr>
              <a:t>lo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stato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25" i="1">
                <a:latin typeface="Arial"/>
                <a:cs typeface="Arial"/>
              </a:rPr>
              <a:t>di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crisi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50" i="1">
                <a:latin typeface="Arial"/>
                <a:cs typeface="Arial"/>
              </a:rPr>
              <a:t>e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assumere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senza necessarie;</a:t>
            </a:r>
            <a:endParaRPr sz="2000">
              <a:latin typeface="Arial"/>
              <a:cs typeface="Arial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450291" y="8039861"/>
            <a:ext cx="9356725" cy="9404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355600" marR="5080" indent="-342900">
              <a:lnSpc>
                <a:spcPct val="100000"/>
              </a:lnSpc>
              <a:spcBef>
                <a:spcPts val="100"/>
              </a:spcBef>
              <a:buFont typeface="Wingdings"/>
              <a:buChar char=""/>
              <a:tabLst>
                <a:tab pos="355600" algn="l"/>
              </a:tabLst>
            </a:pPr>
            <a:r>
              <a:rPr dirty="0" sz="2000" i="1">
                <a:latin typeface="Arial"/>
                <a:cs typeface="Arial"/>
              </a:rPr>
              <a:t>l'imprenditore</a:t>
            </a:r>
            <a:r>
              <a:rPr dirty="0" sz="2000" spc="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collettivo</a:t>
            </a:r>
            <a:r>
              <a:rPr dirty="0" sz="2000" spc="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tal</a:t>
            </a:r>
            <a:r>
              <a:rPr dirty="0" sz="2000" spc="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senso</a:t>
            </a:r>
            <a:r>
              <a:rPr dirty="0" sz="2000" spc="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adotta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un</a:t>
            </a:r>
            <a:r>
              <a:rPr dirty="0" sz="2000" spc="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assetto</a:t>
            </a:r>
            <a:r>
              <a:rPr dirty="0" sz="2000" spc="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organizzativo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adeguato </a:t>
            </a:r>
            <a:r>
              <a:rPr dirty="0" sz="2000" spc="-25" i="1">
                <a:latin typeface="Arial"/>
                <a:cs typeface="Arial"/>
              </a:rPr>
              <a:t>ai </a:t>
            </a:r>
            <a:r>
              <a:rPr dirty="0" sz="2000" i="1">
                <a:latin typeface="Arial"/>
                <a:cs typeface="Arial"/>
              </a:rPr>
              <a:t>sensi</a:t>
            </a:r>
            <a:r>
              <a:rPr dirty="0" sz="2000" spc="114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dell'art.</a:t>
            </a:r>
            <a:r>
              <a:rPr dirty="0" sz="2000" spc="11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2086</a:t>
            </a:r>
            <a:r>
              <a:rPr dirty="0" sz="2000" spc="11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c.c.,</a:t>
            </a:r>
            <a:r>
              <a:rPr dirty="0" sz="2000" spc="10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ai</a:t>
            </a:r>
            <a:r>
              <a:rPr dirty="0" sz="2000" spc="114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fini</a:t>
            </a:r>
            <a:r>
              <a:rPr dirty="0" sz="2000" spc="11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della</a:t>
            </a:r>
            <a:r>
              <a:rPr dirty="0" sz="2000" spc="114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tempestiva</a:t>
            </a:r>
            <a:r>
              <a:rPr dirty="0" sz="2000" spc="11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rilevazione</a:t>
            </a:r>
            <a:r>
              <a:rPr dirty="0" sz="2000" spc="10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della</a:t>
            </a:r>
            <a:r>
              <a:rPr dirty="0" sz="2000" spc="114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crisi</a:t>
            </a:r>
            <a:r>
              <a:rPr dirty="0" sz="2000" spc="110" i="1">
                <a:latin typeface="Arial"/>
                <a:cs typeface="Arial"/>
              </a:rPr>
              <a:t>  </a:t>
            </a:r>
            <a:r>
              <a:rPr dirty="0" sz="2000" spc="-50" i="1">
                <a:latin typeface="Arial"/>
                <a:cs typeface="Arial"/>
              </a:rPr>
              <a:t>e </a:t>
            </a:r>
            <a:r>
              <a:rPr dirty="0" sz="2000" i="1">
                <a:latin typeface="Arial"/>
                <a:cs typeface="Arial"/>
              </a:rPr>
              <a:t>dell'assunzione</a:t>
            </a:r>
            <a:r>
              <a:rPr dirty="0" sz="2000" spc="-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idonee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iniziative.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7" name="object 17" descr=""/>
          <p:cNvGrpSpPr/>
          <p:nvPr/>
        </p:nvGrpSpPr>
        <p:grpSpPr>
          <a:xfrm>
            <a:off x="4299203" y="1482852"/>
            <a:ext cx="13011150" cy="7346950"/>
            <a:chOff x="4299203" y="1482852"/>
            <a:chExt cx="13011150" cy="7346950"/>
          </a:xfrm>
        </p:grpSpPr>
        <p:pic>
          <p:nvPicPr>
            <p:cNvPr id="18" name="object 18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99203" y="5143499"/>
              <a:ext cx="901446" cy="872489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832591" y="1482852"/>
              <a:ext cx="6477761" cy="7346442"/>
            </a:xfrm>
            <a:prstGeom prst="rect">
              <a:avLst/>
            </a:prstGeom>
          </p:spPr>
        </p:pic>
      </p:grpSp>
      <p:sp>
        <p:nvSpPr>
          <p:cNvPr id="20" name="object 2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98348" rIns="0" bIns="0" rtlCol="0" vert="horz">
            <a:spAutoFit/>
          </a:bodyPr>
          <a:lstStyle/>
          <a:p>
            <a:pPr marL="467995">
              <a:lnSpc>
                <a:spcPts val="1810"/>
              </a:lnSpc>
            </a:pPr>
            <a:r>
              <a:rPr dirty="0"/>
              <a:t>20</a:t>
            </a:r>
            <a:r>
              <a:rPr dirty="0" spc="-30"/>
              <a:t> </a:t>
            </a:r>
            <a:r>
              <a:rPr dirty="0"/>
              <a:t>ottobre</a:t>
            </a:r>
            <a:r>
              <a:rPr dirty="0" spc="-40"/>
              <a:t> </a:t>
            </a:r>
            <a:r>
              <a:rPr dirty="0"/>
              <a:t>2025</a:t>
            </a:r>
            <a:r>
              <a:rPr dirty="0" spc="-25"/>
              <a:t> </a:t>
            </a:r>
            <a:r>
              <a:rPr dirty="0"/>
              <a:t>Roma</a:t>
            </a:r>
            <a:r>
              <a:rPr dirty="0" spc="-15"/>
              <a:t> </a:t>
            </a:r>
            <a:r>
              <a:rPr dirty="0" spc="-10"/>
              <a:t>Palazzo</a:t>
            </a:r>
            <a:r>
              <a:rPr dirty="0" spc="-45"/>
              <a:t> </a:t>
            </a:r>
            <a:r>
              <a:rPr dirty="0" spc="-10"/>
              <a:t>Valentini</a:t>
            </a:r>
            <a:r>
              <a:rPr dirty="0" spc="-40"/>
              <a:t> </a:t>
            </a:r>
            <a:r>
              <a:rPr dirty="0"/>
              <a:t>–</a:t>
            </a:r>
            <a:r>
              <a:rPr dirty="0" spc="-25"/>
              <a:t> </a:t>
            </a:r>
            <a:r>
              <a:rPr dirty="0"/>
              <a:t>Convegno</a:t>
            </a:r>
            <a:r>
              <a:rPr dirty="0" spc="-65"/>
              <a:t> </a:t>
            </a:r>
            <a:r>
              <a:rPr dirty="0" spc="-10"/>
              <a:t>«Sostenibilità</a:t>
            </a:r>
            <a:r>
              <a:rPr dirty="0" spc="-60"/>
              <a:t> </a:t>
            </a:r>
            <a:r>
              <a:rPr dirty="0"/>
              <a:t>e</a:t>
            </a:r>
            <a:r>
              <a:rPr dirty="0" spc="-25"/>
              <a:t> </a:t>
            </a:r>
            <a:r>
              <a:rPr dirty="0"/>
              <a:t>Business</a:t>
            </a:r>
            <a:r>
              <a:rPr dirty="0" spc="-25"/>
              <a:t> </a:t>
            </a:r>
            <a:r>
              <a:rPr dirty="0"/>
              <a:t>Continuity</a:t>
            </a:r>
            <a:r>
              <a:rPr dirty="0" spc="-50"/>
              <a:t> </a:t>
            </a:r>
            <a:r>
              <a:rPr dirty="0" spc="-10"/>
              <a:t>(AISL_O)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003012" cy="10273282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-12700" y="-42291"/>
            <a:ext cx="8318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50">
                <a:latin typeface="Calibri"/>
                <a:cs typeface="Calibri"/>
              </a:rPr>
              <a:t>I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1002791" y="-3"/>
            <a:ext cx="17284700" cy="10287000"/>
            <a:chOff x="1002791" y="-3"/>
            <a:chExt cx="17284700" cy="10287000"/>
          </a:xfrm>
        </p:grpSpPr>
        <p:sp>
          <p:nvSpPr>
            <p:cNvPr id="5" name="object 5" descr=""/>
            <p:cNvSpPr/>
            <p:nvPr/>
          </p:nvSpPr>
          <p:spPr>
            <a:xfrm>
              <a:off x="18003011" y="-3"/>
              <a:ext cx="284480" cy="10287000"/>
            </a:xfrm>
            <a:custGeom>
              <a:avLst/>
              <a:gdLst/>
              <a:ahLst/>
              <a:cxnLst/>
              <a:rect l="l" t="t" r="r" b="b"/>
              <a:pathLst>
                <a:path w="284480" h="10287000">
                  <a:moveTo>
                    <a:pt x="284378" y="0"/>
                  </a:moveTo>
                  <a:lnTo>
                    <a:pt x="0" y="0"/>
                  </a:lnTo>
                  <a:lnTo>
                    <a:pt x="0" y="10287000"/>
                  </a:lnTo>
                  <a:lnTo>
                    <a:pt x="284378" y="10287000"/>
                  </a:lnTo>
                  <a:lnTo>
                    <a:pt x="284378" y="0"/>
                  </a:lnTo>
                  <a:close/>
                </a:path>
              </a:pathLst>
            </a:custGeom>
            <a:solidFill>
              <a:srgbClr val="D92A0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02791" y="1805939"/>
              <a:ext cx="8992362" cy="1245870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845945" y="342391"/>
            <a:ext cx="13949680" cy="512445"/>
          </a:xfrm>
          <a:prstGeom prst="rect"/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3925"/>
              </a:lnSpc>
              <a:tabLst>
                <a:tab pos="3908425" algn="l"/>
                <a:tab pos="4431665" algn="l"/>
                <a:tab pos="7359650" algn="l"/>
                <a:tab pos="9784715" algn="l"/>
              </a:tabLst>
            </a:pPr>
            <a:r>
              <a:rPr dirty="0" sz="3600" spc="295">
                <a:solidFill>
                  <a:srgbClr val="FFFFFF"/>
                </a:solidFill>
              </a:rPr>
              <a:t>GOVERNANCE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-50">
                <a:solidFill>
                  <a:srgbClr val="FFFFFF"/>
                </a:solidFill>
              </a:rPr>
              <a:t>E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85">
                <a:solidFill>
                  <a:srgbClr val="FFFFFF"/>
                </a:solidFill>
              </a:rPr>
              <a:t>ADEGUATI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80">
                <a:solidFill>
                  <a:srgbClr val="FFFFFF"/>
                </a:solidFill>
              </a:rPr>
              <a:t>ASSETTI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305">
                <a:solidFill>
                  <a:srgbClr val="FFFFFF"/>
                </a:solidFill>
              </a:rPr>
              <a:t>ORGANIZZATIVI</a:t>
            </a:r>
            <a:endParaRPr sz="3600"/>
          </a:p>
        </p:txBody>
      </p:sp>
      <p:sp>
        <p:nvSpPr>
          <p:cNvPr id="8" name="object 8" descr=""/>
          <p:cNvSpPr txBox="1"/>
          <p:nvPr/>
        </p:nvSpPr>
        <p:spPr>
          <a:xfrm>
            <a:off x="1003553" y="1806701"/>
            <a:ext cx="8991600" cy="1245235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5715" rIns="0" bIns="0" rtlCol="0" vert="horz">
            <a:spAutoFit/>
          </a:bodyPr>
          <a:lstStyle/>
          <a:p>
            <a:pPr algn="just" marL="35560" marR="26670">
              <a:lnSpc>
                <a:spcPct val="100000"/>
              </a:lnSpc>
              <a:spcBef>
                <a:spcPts val="45"/>
              </a:spcBef>
            </a:pPr>
            <a:r>
              <a:rPr dirty="0" sz="2000" i="1">
                <a:latin typeface="Arial"/>
                <a:cs typeface="Arial"/>
              </a:rPr>
              <a:t>L’impresa</a:t>
            </a:r>
            <a:r>
              <a:rPr dirty="0" sz="2000" spc="3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deve</a:t>
            </a:r>
            <a:r>
              <a:rPr dirty="0" sz="2000" spc="3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essere</a:t>
            </a:r>
            <a:r>
              <a:rPr dirty="0" sz="2000" spc="3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anzitutto</a:t>
            </a:r>
            <a:r>
              <a:rPr dirty="0" sz="2000" spc="30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adeguatamente</a:t>
            </a:r>
            <a:r>
              <a:rPr dirty="0" sz="2000" spc="3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organizzata</a:t>
            </a:r>
            <a:r>
              <a:rPr dirty="0" sz="2000" spc="30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31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amministrata, </a:t>
            </a:r>
            <a:r>
              <a:rPr dirty="0" sz="2000" i="1">
                <a:latin typeface="Arial"/>
                <a:cs typeface="Arial"/>
              </a:rPr>
              <a:t>anche</a:t>
            </a:r>
            <a:r>
              <a:rPr dirty="0" sz="2000" spc="3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contabilmente,</a:t>
            </a:r>
            <a:r>
              <a:rPr dirty="0" sz="2000" spc="3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secondo</a:t>
            </a:r>
            <a:r>
              <a:rPr dirty="0" sz="2000" spc="3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modalità</a:t>
            </a:r>
            <a:r>
              <a:rPr dirty="0" sz="2000" spc="3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gestionali</a:t>
            </a:r>
            <a:r>
              <a:rPr dirty="0" sz="2000" spc="3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ispirate</a:t>
            </a:r>
            <a:r>
              <a:rPr dirty="0" sz="2000" spc="3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</a:t>
            </a:r>
            <a:r>
              <a:rPr dirty="0" sz="2000" spc="3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criteri</a:t>
            </a:r>
            <a:r>
              <a:rPr dirty="0" sz="2000" spc="3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35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buona </a:t>
            </a:r>
            <a:r>
              <a:rPr dirty="0" sz="2000" i="1">
                <a:latin typeface="Arial"/>
                <a:cs typeface="Arial"/>
              </a:rPr>
              <a:t>prassi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diligente</a:t>
            </a:r>
            <a:r>
              <a:rPr dirty="0" sz="2000" spc="-2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condotta.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9" name="object 9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02791" y="6469379"/>
            <a:ext cx="8992362" cy="1326642"/>
          </a:xfrm>
          <a:prstGeom prst="rect">
            <a:avLst/>
          </a:prstGeom>
        </p:spPr>
      </p:pic>
      <p:sp>
        <p:nvSpPr>
          <p:cNvPr id="10" name="object 10" descr=""/>
          <p:cNvSpPr txBox="1"/>
          <p:nvPr/>
        </p:nvSpPr>
        <p:spPr>
          <a:xfrm>
            <a:off x="1003553" y="6471665"/>
            <a:ext cx="8991600" cy="1324610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8100" rIns="0" bIns="0" rtlCol="0" vert="horz">
            <a:spAutoFit/>
          </a:bodyPr>
          <a:lstStyle/>
          <a:p>
            <a:pPr algn="just" marL="35560" marR="26034">
              <a:lnSpc>
                <a:spcPct val="100000"/>
              </a:lnSpc>
              <a:spcBef>
                <a:spcPts val="300"/>
              </a:spcBef>
            </a:pPr>
            <a:r>
              <a:rPr dirty="0" sz="2000" i="1">
                <a:latin typeface="Arial"/>
                <a:cs typeface="Arial"/>
              </a:rPr>
              <a:t>E’</a:t>
            </a:r>
            <a:r>
              <a:rPr dirty="0" sz="2000" spc="2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dovere</a:t>
            </a:r>
            <a:r>
              <a:rPr dirty="0" sz="2000" spc="3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dell’imprenditore</a:t>
            </a:r>
            <a:r>
              <a:rPr dirty="0" sz="2000" spc="3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monitorare</a:t>
            </a:r>
            <a:r>
              <a:rPr dirty="0" sz="2000" spc="3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le</a:t>
            </a:r>
            <a:r>
              <a:rPr dirty="0" sz="2000" spc="3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condizioni</a:t>
            </a:r>
            <a:r>
              <a:rPr dirty="0" sz="2000" spc="3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3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equilibrio</a:t>
            </a:r>
            <a:r>
              <a:rPr dirty="0" sz="2000" spc="37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economico- </a:t>
            </a:r>
            <a:r>
              <a:rPr dirty="0" sz="2000" i="1">
                <a:latin typeface="Arial"/>
                <a:cs typeface="Arial"/>
              </a:rPr>
              <a:t>finanziario</a:t>
            </a:r>
            <a:r>
              <a:rPr dirty="0" sz="2000" spc="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dell’impresa,</a:t>
            </a:r>
            <a:r>
              <a:rPr dirty="0" sz="2000" spc="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rilevando</a:t>
            </a:r>
            <a:r>
              <a:rPr dirty="0" sz="2000" spc="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tempestivamente</a:t>
            </a:r>
            <a:r>
              <a:rPr dirty="0" sz="2000" spc="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l’insorgenza</a:t>
            </a:r>
            <a:r>
              <a:rPr dirty="0" sz="2000" spc="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della</a:t>
            </a:r>
            <a:r>
              <a:rPr dirty="0" sz="2000" spc="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crisi</a:t>
            </a:r>
            <a:r>
              <a:rPr dirty="0" sz="2000" spc="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</a:t>
            </a:r>
            <a:r>
              <a:rPr dirty="0" sz="2000" spc="65" i="1">
                <a:latin typeface="Arial"/>
                <a:cs typeface="Arial"/>
              </a:rPr>
              <a:t> </a:t>
            </a:r>
            <a:r>
              <a:rPr dirty="0" sz="2000" spc="-25" i="1">
                <a:latin typeface="Arial"/>
                <a:cs typeface="Arial"/>
              </a:rPr>
              <a:t>la </a:t>
            </a:r>
            <a:r>
              <a:rPr dirty="0" sz="2000" i="1">
                <a:latin typeface="Arial"/>
                <a:cs typeface="Arial"/>
              </a:rPr>
              <a:t>perdita</a:t>
            </a:r>
            <a:r>
              <a:rPr dirty="0" sz="2000" spc="-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della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continuità</a:t>
            </a:r>
            <a:r>
              <a:rPr dirty="0" sz="2000" spc="-5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aziendale.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1" name="object 11" descr=""/>
          <p:cNvGrpSpPr/>
          <p:nvPr/>
        </p:nvGrpSpPr>
        <p:grpSpPr>
          <a:xfrm>
            <a:off x="1002791" y="3192716"/>
            <a:ext cx="8943975" cy="2276475"/>
            <a:chOff x="1002791" y="3192716"/>
            <a:chExt cx="8943975" cy="2276475"/>
          </a:xfrm>
        </p:grpSpPr>
        <p:pic>
          <p:nvPicPr>
            <p:cNvPr id="12" name="object 12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12791" y="3204984"/>
              <a:ext cx="686562" cy="508241"/>
            </a:xfrm>
            <a:prstGeom prst="rect">
              <a:avLst/>
            </a:prstGeom>
          </p:spPr>
        </p:pic>
        <p:sp>
          <p:nvSpPr>
            <p:cNvPr id="13" name="object 13" descr=""/>
            <p:cNvSpPr/>
            <p:nvPr/>
          </p:nvSpPr>
          <p:spPr>
            <a:xfrm>
              <a:off x="4813553" y="3205734"/>
              <a:ext cx="685800" cy="508000"/>
            </a:xfrm>
            <a:custGeom>
              <a:avLst/>
              <a:gdLst/>
              <a:ahLst/>
              <a:cxnLst/>
              <a:rect l="l" t="t" r="r" b="b"/>
              <a:pathLst>
                <a:path w="685800" h="508000">
                  <a:moveTo>
                    <a:pt x="0" y="253746"/>
                  </a:moveTo>
                  <a:lnTo>
                    <a:pt x="171450" y="253746"/>
                  </a:lnTo>
                  <a:lnTo>
                    <a:pt x="171450" y="0"/>
                  </a:lnTo>
                  <a:lnTo>
                    <a:pt x="514350" y="0"/>
                  </a:lnTo>
                  <a:lnTo>
                    <a:pt x="514350" y="253746"/>
                  </a:lnTo>
                  <a:lnTo>
                    <a:pt x="685800" y="253746"/>
                  </a:lnTo>
                  <a:lnTo>
                    <a:pt x="342900" y="507492"/>
                  </a:lnTo>
                  <a:lnTo>
                    <a:pt x="0" y="253746"/>
                  </a:lnTo>
                  <a:close/>
                </a:path>
              </a:pathLst>
            </a:custGeom>
            <a:ln w="25908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2791" y="3867912"/>
              <a:ext cx="8943593" cy="1600962"/>
            </a:xfrm>
            <a:prstGeom prst="rect">
              <a:avLst/>
            </a:prstGeom>
          </p:spPr>
        </p:pic>
      </p:grpSp>
      <p:sp>
        <p:nvSpPr>
          <p:cNvPr id="15" name="object 15" descr=""/>
          <p:cNvSpPr txBox="1"/>
          <p:nvPr/>
        </p:nvSpPr>
        <p:spPr>
          <a:xfrm>
            <a:off x="1003553" y="3868673"/>
            <a:ext cx="8943340" cy="1600200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7465" rIns="0" bIns="0" rtlCol="0" vert="horz">
            <a:spAutoFit/>
          </a:bodyPr>
          <a:lstStyle/>
          <a:p>
            <a:pPr algn="just" marL="35560" marR="26670">
              <a:lnSpc>
                <a:spcPct val="100000"/>
              </a:lnSpc>
              <a:spcBef>
                <a:spcPts val="295"/>
              </a:spcBef>
            </a:pP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6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Gestione</a:t>
            </a:r>
            <a:r>
              <a:rPr dirty="0" sz="2000" spc="5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organizzativa</a:t>
            </a:r>
            <a:r>
              <a:rPr dirty="0" sz="2000" spc="6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dell’impresa</a:t>
            </a:r>
            <a:r>
              <a:rPr dirty="0" sz="2000" spc="6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deve</a:t>
            </a:r>
            <a:r>
              <a:rPr dirty="0" sz="2000" spc="6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essere</a:t>
            </a:r>
            <a:r>
              <a:rPr dirty="0" sz="2000" spc="6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orientata</a:t>
            </a:r>
            <a:r>
              <a:rPr dirty="0" sz="2000" spc="5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a</a:t>
            </a:r>
            <a:r>
              <a:rPr dirty="0" sz="2000" spc="6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criteri</a:t>
            </a:r>
            <a:r>
              <a:rPr dirty="0" sz="2000" spc="60" i="1">
                <a:latin typeface="Arial"/>
                <a:cs typeface="Arial"/>
              </a:rPr>
              <a:t>  </a:t>
            </a:r>
            <a:r>
              <a:rPr dirty="0" sz="2000" spc="-25" i="1">
                <a:latin typeface="Arial"/>
                <a:cs typeface="Arial"/>
              </a:rPr>
              <a:t>di </a:t>
            </a:r>
            <a:r>
              <a:rPr dirty="0" sz="2000" i="1">
                <a:latin typeface="Arial"/>
                <a:cs typeface="Arial"/>
              </a:rPr>
              <a:t>efficienza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-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efficacia,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basandosi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sul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principio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corretta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amministrazione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spc="-25" i="1">
                <a:latin typeface="Arial"/>
                <a:cs typeface="Arial"/>
              </a:rPr>
              <a:t>che </a:t>
            </a:r>
            <a:r>
              <a:rPr dirty="0" sz="2000" i="1">
                <a:latin typeface="Arial"/>
                <a:cs typeface="Arial"/>
              </a:rPr>
              <a:t>prevedano</a:t>
            </a:r>
            <a:r>
              <a:rPr dirty="0" sz="2000" spc="4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4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delega</a:t>
            </a:r>
            <a:r>
              <a:rPr dirty="0" sz="2000" spc="4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4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responsabilità,</a:t>
            </a:r>
            <a:r>
              <a:rPr dirty="0" sz="2000" spc="4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il</a:t>
            </a:r>
            <a:r>
              <a:rPr dirty="0" sz="2000" spc="4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riporto</a:t>
            </a:r>
            <a:r>
              <a:rPr dirty="0" sz="2000" spc="4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gerarchico</a:t>
            </a:r>
            <a:r>
              <a:rPr dirty="0" sz="2000" spc="5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4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l’obbligo</a:t>
            </a:r>
            <a:r>
              <a:rPr dirty="0" sz="2000" spc="50" i="1">
                <a:latin typeface="Arial"/>
                <a:cs typeface="Arial"/>
              </a:rPr>
              <a:t>  </a:t>
            </a:r>
            <a:r>
              <a:rPr dirty="0" sz="2000" spc="-25" i="1">
                <a:latin typeface="Arial"/>
                <a:cs typeface="Arial"/>
              </a:rPr>
              <a:t>di </a:t>
            </a:r>
            <a:r>
              <a:rPr dirty="0" sz="2000" i="1">
                <a:latin typeface="Arial"/>
                <a:cs typeface="Arial"/>
              </a:rPr>
              <a:t>rendiconto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da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parte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dei</a:t>
            </a:r>
            <a:r>
              <a:rPr dirty="0" sz="2000" spc="-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soggetti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delegati.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6" name="object 16" descr=""/>
          <p:cNvGrpSpPr/>
          <p:nvPr/>
        </p:nvGrpSpPr>
        <p:grpSpPr>
          <a:xfrm>
            <a:off x="4800600" y="1804416"/>
            <a:ext cx="12496800" cy="5991225"/>
            <a:chOff x="4800600" y="1804416"/>
            <a:chExt cx="12496800" cy="5991225"/>
          </a:xfrm>
        </p:grpSpPr>
        <p:pic>
          <p:nvPicPr>
            <p:cNvPr id="17" name="object 17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12791" y="5640336"/>
              <a:ext cx="686562" cy="508241"/>
            </a:xfrm>
            <a:prstGeom prst="rect">
              <a:avLst/>
            </a:prstGeom>
          </p:spPr>
        </p:pic>
        <p:sp>
          <p:nvSpPr>
            <p:cNvPr id="18" name="object 18" descr=""/>
            <p:cNvSpPr/>
            <p:nvPr/>
          </p:nvSpPr>
          <p:spPr>
            <a:xfrm>
              <a:off x="4813553" y="5641086"/>
              <a:ext cx="685800" cy="508000"/>
            </a:xfrm>
            <a:custGeom>
              <a:avLst/>
              <a:gdLst/>
              <a:ahLst/>
              <a:cxnLst/>
              <a:rect l="l" t="t" r="r" b="b"/>
              <a:pathLst>
                <a:path w="685800" h="508000">
                  <a:moveTo>
                    <a:pt x="0" y="253746"/>
                  </a:moveTo>
                  <a:lnTo>
                    <a:pt x="171450" y="253746"/>
                  </a:lnTo>
                  <a:lnTo>
                    <a:pt x="171450" y="0"/>
                  </a:lnTo>
                  <a:lnTo>
                    <a:pt x="514350" y="0"/>
                  </a:lnTo>
                  <a:lnTo>
                    <a:pt x="514350" y="253746"/>
                  </a:lnTo>
                  <a:lnTo>
                    <a:pt x="685800" y="253746"/>
                  </a:lnTo>
                  <a:lnTo>
                    <a:pt x="342900" y="507491"/>
                  </a:lnTo>
                  <a:lnTo>
                    <a:pt x="0" y="253746"/>
                  </a:lnTo>
                  <a:close/>
                </a:path>
              </a:pathLst>
            </a:custGeom>
            <a:ln w="25908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9" name="object 19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311384" y="1804416"/>
              <a:ext cx="6986016" cy="5990844"/>
            </a:xfrm>
            <a:prstGeom prst="rect">
              <a:avLst/>
            </a:prstGeom>
          </p:spPr>
        </p:pic>
      </p:grpSp>
      <p:sp>
        <p:nvSpPr>
          <p:cNvPr id="20" name="object 2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23977" rIns="0" bIns="0" rtlCol="0" vert="horz">
            <a:spAutoFit/>
          </a:bodyPr>
          <a:lstStyle/>
          <a:p>
            <a:pPr marL="949960">
              <a:lnSpc>
                <a:spcPts val="1810"/>
              </a:lnSpc>
            </a:pPr>
            <a:r>
              <a:rPr dirty="0"/>
              <a:t>20</a:t>
            </a:r>
            <a:r>
              <a:rPr dirty="0" spc="-30"/>
              <a:t> </a:t>
            </a:r>
            <a:r>
              <a:rPr dirty="0"/>
              <a:t>ottobre</a:t>
            </a:r>
            <a:r>
              <a:rPr dirty="0" spc="-45"/>
              <a:t> </a:t>
            </a:r>
            <a:r>
              <a:rPr dirty="0"/>
              <a:t>2025</a:t>
            </a:r>
            <a:r>
              <a:rPr dirty="0" spc="-25"/>
              <a:t> </a:t>
            </a:r>
            <a:r>
              <a:rPr dirty="0"/>
              <a:t>Roma</a:t>
            </a:r>
            <a:r>
              <a:rPr dirty="0" spc="-15"/>
              <a:t> </a:t>
            </a:r>
            <a:r>
              <a:rPr dirty="0" spc="-10"/>
              <a:t>Palazzo</a:t>
            </a:r>
            <a:r>
              <a:rPr dirty="0" spc="-45"/>
              <a:t> </a:t>
            </a:r>
            <a:r>
              <a:rPr dirty="0" spc="-10"/>
              <a:t>Valentini</a:t>
            </a:r>
            <a:r>
              <a:rPr dirty="0" spc="-45"/>
              <a:t> </a:t>
            </a:r>
            <a:r>
              <a:rPr dirty="0"/>
              <a:t>–</a:t>
            </a:r>
            <a:r>
              <a:rPr dirty="0" spc="-25"/>
              <a:t> </a:t>
            </a:r>
            <a:r>
              <a:rPr dirty="0"/>
              <a:t>Convegno</a:t>
            </a:r>
            <a:r>
              <a:rPr dirty="0" spc="-60"/>
              <a:t> </a:t>
            </a:r>
            <a:r>
              <a:rPr dirty="0" spc="-10"/>
              <a:t>«Sostenibilità</a:t>
            </a:r>
            <a:r>
              <a:rPr dirty="0" spc="-60"/>
              <a:t> </a:t>
            </a:r>
            <a:r>
              <a:rPr dirty="0"/>
              <a:t>e</a:t>
            </a:r>
            <a:r>
              <a:rPr dirty="0" spc="-30"/>
              <a:t> </a:t>
            </a:r>
            <a:r>
              <a:rPr dirty="0"/>
              <a:t>Business</a:t>
            </a:r>
            <a:r>
              <a:rPr dirty="0" spc="-25"/>
              <a:t> </a:t>
            </a:r>
            <a:r>
              <a:rPr dirty="0"/>
              <a:t>Continuity</a:t>
            </a:r>
            <a:r>
              <a:rPr dirty="0" spc="-50"/>
              <a:t> </a:t>
            </a:r>
            <a:r>
              <a:rPr dirty="0" spc="-10"/>
              <a:t>(AISL_O)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18003012" cy="10287000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-12700" y="-27940"/>
            <a:ext cx="8318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50">
                <a:latin typeface="Calibri"/>
                <a:cs typeface="Calibri"/>
              </a:rPr>
              <a:t>I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990600" y="-3"/>
            <a:ext cx="17297400" cy="10287000"/>
            <a:chOff x="990600" y="-3"/>
            <a:chExt cx="17297400" cy="10287000"/>
          </a:xfrm>
        </p:grpSpPr>
        <p:sp>
          <p:nvSpPr>
            <p:cNvPr id="5" name="object 5" descr=""/>
            <p:cNvSpPr/>
            <p:nvPr/>
          </p:nvSpPr>
          <p:spPr>
            <a:xfrm>
              <a:off x="18003012" y="-3"/>
              <a:ext cx="284480" cy="10287000"/>
            </a:xfrm>
            <a:custGeom>
              <a:avLst/>
              <a:gdLst/>
              <a:ahLst/>
              <a:cxnLst/>
              <a:rect l="l" t="t" r="r" b="b"/>
              <a:pathLst>
                <a:path w="284480" h="10287000">
                  <a:moveTo>
                    <a:pt x="284378" y="0"/>
                  </a:moveTo>
                  <a:lnTo>
                    <a:pt x="0" y="0"/>
                  </a:lnTo>
                  <a:lnTo>
                    <a:pt x="0" y="10287000"/>
                  </a:lnTo>
                  <a:lnTo>
                    <a:pt x="284378" y="10287000"/>
                  </a:lnTo>
                  <a:lnTo>
                    <a:pt x="284378" y="0"/>
                  </a:lnTo>
                  <a:close/>
                </a:path>
              </a:pathLst>
            </a:custGeom>
            <a:solidFill>
              <a:srgbClr val="D92A0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00600" y="3733799"/>
              <a:ext cx="686562" cy="771905"/>
            </a:xfrm>
            <a:prstGeom prst="rect">
              <a:avLst/>
            </a:prstGeom>
          </p:spPr>
        </p:pic>
        <p:sp>
          <p:nvSpPr>
            <p:cNvPr id="7" name="object 7" descr=""/>
            <p:cNvSpPr/>
            <p:nvPr/>
          </p:nvSpPr>
          <p:spPr>
            <a:xfrm>
              <a:off x="4801361" y="3734561"/>
              <a:ext cx="685800" cy="771525"/>
            </a:xfrm>
            <a:custGeom>
              <a:avLst/>
              <a:gdLst/>
              <a:ahLst/>
              <a:cxnLst/>
              <a:rect l="l" t="t" r="r" b="b"/>
              <a:pathLst>
                <a:path w="685800" h="771525">
                  <a:moveTo>
                    <a:pt x="0" y="428244"/>
                  </a:moveTo>
                  <a:lnTo>
                    <a:pt x="171450" y="428244"/>
                  </a:lnTo>
                  <a:lnTo>
                    <a:pt x="171450" y="0"/>
                  </a:lnTo>
                  <a:lnTo>
                    <a:pt x="514350" y="0"/>
                  </a:lnTo>
                  <a:lnTo>
                    <a:pt x="514350" y="428244"/>
                  </a:lnTo>
                  <a:lnTo>
                    <a:pt x="685800" y="428244"/>
                  </a:lnTo>
                  <a:lnTo>
                    <a:pt x="342900" y="771144"/>
                  </a:lnTo>
                  <a:lnTo>
                    <a:pt x="0" y="428244"/>
                  </a:lnTo>
                  <a:close/>
                </a:path>
              </a:pathLst>
            </a:custGeom>
            <a:ln w="25908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90600" y="1978151"/>
              <a:ext cx="8992362" cy="1602486"/>
            </a:xfrm>
            <a:prstGeom prst="rect">
              <a:avLst/>
            </a:prstGeom>
          </p:spPr>
        </p:pic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836547" y="489712"/>
            <a:ext cx="13949680" cy="512445"/>
          </a:xfrm>
          <a:prstGeom prst="rect"/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3925"/>
              </a:lnSpc>
              <a:tabLst>
                <a:tab pos="3908425" algn="l"/>
                <a:tab pos="4431665" algn="l"/>
                <a:tab pos="7359650" algn="l"/>
                <a:tab pos="9784080" algn="l"/>
              </a:tabLst>
            </a:pPr>
            <a:r>
              <a:rPr dirty="0" sz="3600" spc="295">
                <a:solidFill>
                  <a:srgbClr val="FFFFFF"/>
                </a:solidFill>
              </a:rPr>
              <a:t>GOVERNANCE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-50">
                <a:solidFill>
                  <a:srgbClr val="FFFFFF"/>
                </a:solidFill>
              </a:rPr>
              <a:t>E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85">
                <a:solidFill>
                  <a:srgbClr val="FFFFFF"/>
                </a:solidFill>
              </a:rPr>
              <a:t>ADEGUATI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80">
                <a:solidFill>
                  <a:srgbClr val="FFFFFF"/>
                </a:solidFill>
              </a:rPr>
              <a:t>ASSETTI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305">
                <a:solidFill>
                  <a:srgbClr val="FFFFFF"/>
                </a:solidFill>
              </a:rPr>
              <a:t>ORGANIZZATIVI</a:t>
            </a:r>
            <a:endParaRPr sz="3600"/>
          </a:p>
        </p:txBody>
      </p:sp>
      <p:sp>
        <p:nvSpPr>
          <p:cNvPr id="10" name="object 10" descr=""/>
          <p:cNvSpPr txBox="1"/>
          <p:nvPr/>
        </p:nvSpPr>
        <p:spPr>
          <a:xfrm>
            <a:off x="991361" y="1980438"/>
            <a:ext cx="8991600" cy="1600200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7465" rIns="0" bIns="0" rtlCol="0" vert="horz">
            <a:spAutoFit/>
          </a:bodyPr>
          <a:lstStyle/>
          <a:p>
            <a:pPr algn="just" marL="34925" marR="27305">
              <a:lnSpc>
                <a:spcPct val="100000"/>
              </a:lnSpc>
              <a:spcBef>
                <a:spcPts val="295"/>
              </a:spcBef>
            </a:pPr>
            <a:r>
              <a:rPr dirty="0" sz="2000">
                <a:latin typeface="Arial MT"/>
                <a:cs typeface="Arial MT"/>
              </a:rPr>
              <a:t>Precetto</a:t>
            </a:r>
            <a:r>
              <a:rPr dirty="0" sz="2000" spc="409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normativo</a:t>
            </a:r>
            <a:r>
              <a:rPr dirty="0" sz="2000" spc="41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contenuto</a:t>
            </a:r>
            <a:r>
              <a:rPr dirty="0" sz="2000" spc="42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nel</a:t>
            </a:r>
            <a:r>
              <a:rPr dirty="0" sz="2000" spc="41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secondo</a:t>
            </a:r>
            <a:r>
              <a:rPr dirty="0" sz="2000" spc="409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comma</a:t>
            </a:r>
            <a:r>
              <a:rPr dirty="0" sz="2000" spc="409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dell’art.</a:t>
            </a:r>
            <a:r>
              <a:rPr dirty="0" sz="2000" spc="409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2086</a:t>
            </a:r>
            <a:r>
              <a:rPr dirty="0" sz="2000" spc="41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del</a:t>
            </a:r>
            <a:r>
              <a:rPr dirty="0" sz="2000" spc="415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codice </a:t>
            </a:r>
            <a:r>
              <a:rPr dirty="0" sz="2000">
                <a:latin typeface="Arial MT"/>
                <a:cs typeface="Arial MT"/>
              </a:rPr>
              <a:t>civile</a:t>
            </a:r>
            <a:r>
              <a:rPr dirty="0" sz="2000" spc="14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è</a:t>
            </a:r>
            <a:r>
              <a:rPr dirty="0" sz="2000" spc="14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riferito</a:t>
            </a:r>
            <a:r>
              <a:rPr dirty="0" sz="2000" spc="14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al</a:t>
            </a:r>
            <a:r>
              <a:rPr dirty="0" sz="2000" spc="12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c.d.</a:t>
            </a:r>
            <a:r>
              <a:rPr dirty="0" sz="2000" spc="12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obbligo</a:t>
            </a:r>
            <a:r>
              <a:rPr dirty="0" sz="2000" spc="14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organizzativo</a:t>
            </a:r>
            <a:r>
              <a:rPr dirty="0" sz="2000" spc="14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che</a:t>
            </a:r>
            <a:r>
              <a:rPr dirty="0" sz="2000" spc="13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impone</a:t>
            </a:r>
            <a:r>
              <a:rPr dirty="0" sz="2000" spc="14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all’imprenditore</a:t>
            </a:r>
            <a:r>
              <a:rPr dirty="0" sz="2000" spc="125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anche </a:t>
            </a:r>
            <a:r>
              <a:rPr dirty="0" sz="2000">
                <a:latin typeface="Arial MT"/>
                <a:cs typeface="Arial MT"/>
              </a:rPr>
              <a:t>attraverso la</a:t>
            </a:r>
            <a:r>
              <a:rPr dirty="0" sz="2000" spc="-1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propria</a:t>
            </a:r>
            <a:r>
              <a:rPr dirty="0" sz="2000" spc="-1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struttura</a:t>
            </a:r>
            <a:r>
              <a:rPr dirty="0" sz="2000" spc="-1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organizzativa:</a:t>
            </a:r>
            <a:r>
              <a:rPr dirty="0" sz="2000" spc="-1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la</a:t>
            </a:r>
            <a:r>
              <a:rPr dirty="0" sz="2000" spc="-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rilevazione tempestiva</a:t>
            </a:r>
            <a:r>
              <a:rPr dirty="0" sz="2000" spc="-1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della </a:t>
            </a:r>
            <a:r>
              <a:rPr dirty="0" sz="2000" spc="-10">
                <a:latin typeface="Arial MT"/>
                <a:cs typeface="Arial MT"/>
              </a:rPr>
              <a:t>crisi </a:t>
            </a:r>
            <a:r>
              <a:rPr dirty="0" sz="2000">
                <a:latin typeface="Arial MT"/>
                <a:cs typeface="Arial MT"/>
              </a:rPr>
              <a:t>dell’impresa</a:t>
            </a:r>
            <a:r>
              <a:rPr dirty="0" sz="2000" spc="-5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e</a:t>
            </a:r>
            <a:r>
              <a:rPr dirty="0" sz="2000" spc="-4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della</a:t>
            </a:r>
            <a:r>
              <a:rPr dirty="0" sz="2000" spc="-3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perdita</a:t>
            </a:r>
            <a:r>
              <a:rPr dirty="0" sz="2000" spc="-6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della</a:t>
            </a:r>
            <a:r>
              <a:rPr dirty="0" sz="2000" spc="-4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continuità</a:t>
            </a:r>
            <a:r>
              <a:rPr dirty="0" sz="2000" spc="-45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aziendale.</a:t>
            </a:r>
            <a:endParaRPr sz="2000">
              <a:latin typeface="Arial MT"/>
              <a:cs typeface="Arial MT"/>
            </a:endParaRPr>
          </a:p>
        </p:txBody>
      </p:sp>
      <p:pic>
        <p:nvPicPr>
          <p:cNvPr id="11" name="object 11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60119" y="4573523"/>
            <a:ext cx="8992362" cy="1910334"/>
          </a:xfrm>
          <a:prstGeom prst="rect">
            <a:avLst/>
          </a:prstGeom>
        </p:spPr>
      </p:pic>
      <p:sp>
        <p:nvSpPr>
          <p:cNvPr id="12" name="object 12" descr=""/>
          <p:cNvSpPr txBox="1"/>
          <p:nvPr/>
        </p:nvSpPr>
        <p:spPr>
          <a:xfrm>
            <a:off x="960882" y="4575809"/>
            <a:ext cx="8991600" cy="1908175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7465" rIns="0" bIns="0" rtlCol="0" vert="horz">
            <a:spAutoFit/>
          </a:bodyPr>
          <a:lstStyle/>
          <a:p>
            <a:pPr algn="just" marL="34925" marR="27940">
              <a:lnSpc>
                <a:spcPct val="100000"/>
              </a:lnSpc>
              <a:spcBef>
                <a:spcPts val="295"/>
              </a:spcBef>
            </a:pPr>
            <a:r>
              <a:rPr dirty="0" sz="2000">
                <a:latin typeface="Arial MT"/>
                <a:cs typeface="Arial MT"/>
              </a:rPr>
              <a:t>Il</a:t>
            </a:r>
            <a:r>
              <a:rPr dirty="0" sz="2000" spc="14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c.d.</a:t>
            </a:r>
            <a:r>
              <a:rPr dirty="0" sz="2000" spc="13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“dovere</a:t>
            </a:r>
            <a:r>
              <a:rPr dirty="0" sz="2000" spc="15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di</a:t>
            </a:r>
            <a:r>
              <a:rPr dirty="0" sz="2000" spc="15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adeguata</a:t>
            </a:r>
            <a:r>
              <a:rPr dirty="0" sz="2000" spc="15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organizzazione”</a:t>
            </a:r>
            <a:r>
              <a:rPr dirty="0" sz="2000" spc="16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è</a:t>
            </a:r>
            <a:r>
              <a:rPr dirty="0" sz="2000" spc="15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imposto,</a:t>
            </a:r>
            <a:r>
              <a:rPr dirty="0" sz="2000" spc="14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dunque,</a:t>
            </a:r>
            <a:r>
              <a:rPr dirty="0" sz="2000" spc="14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alla</a:t>
            </a:r>
            <a:r>
              <a:rPr dirty="0" sz="2000" spc="150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generalità </a:t>
            </a:r>
            <a:r>
              <a:rPr dirty="0" sz="2000">
                <a:latin typeface="Arial MT"/>
                <a:cs typeface="Arial MT"/>
              </a:rPr>
              <a:t>degli</a:t>
            </a:r>
            <a:r>
              <a:rPr dirty="0" sz="2000" spc="49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imprenditori</a:t>
            </a:r>
            <a:r>
              <a:rPr dirty="0" sz="2000" spc="49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collettivi</a:t>
            </a:r>
            <a:r>
              <a:rPr dirty="0" sz="2000" spc="49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e</a:t>
            </a:r>
            <a:r>
              <a:rPr dirty="0" sz="2000" spc="-25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societari</a:t>
            </a:r>
            <a:r>
              <a:rPr dirty="0" sz="2000" spc="-25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in</a:t>
            </a:r>
            <a:r>
              <a:rPr dirty="0" sz="2000" spc="-25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quanto</a:t>
            </a:r>
            <a:r>
              <a:rPr dirty="0" sz="2000" spc="484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ritenuto</a:t>
            </a:r>
            <a:r>
              <a:rPr dirty="0" sz="2000" spc="-25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dal</a:t>
            </a:r>
            <a:r>
              <a:rPr dirty="0" sz="2000" spc="49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legislatore,</a:t>
            </a:r>
            <a:r>
              <a:rPr dirty="0" sz="2000" spc="-25">
                <a:latin typeface="Arial MT"/>
                <a:cs typeface="Arial MT"/>
              </a:rPr>
              <a:t>  un </a:t>
            </a:r>
            <a:r>
              <a:rPr dirty="0" sz="2000">
                <a:latin typeface="Arial MT"/>
                <a:cs typeface="Arial MT"/>
              </a:rPr>
              <a:t>attributo</a:t>
            </a:r>
            <a:r>
              <a:rPr dirty="0" sz="2000" spc="7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essenziale</a:t>
            </a:r>
            <a:r>
              <a:rPr dirty="0" sz="2000" spc="8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per</a:t>
            </a:r>
            <a:r>
              <a:rPr dirty="0" sz="2000" spc="8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qualificare</a:t>
            </a:r>
            <a:r>
              <a:rPr dirty="0" sz="2000" spc="8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la</a:t>
            </a:r>
            <a:r>
              <a:rPr dirty="0" sz="2000" spc="8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natura</a:t>
            </a:r>
            <a:r>
              <a:rPr dirty="0" sz="2000" spc="8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stessa</a:t>
            </a:r>
            <a:r>
              <a:rPr dirty="0" sz="2000" spc="7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della</a:t>
            </a:r>
            <a:r>
              <a:rPr dirty="0" sz="2000" spc="8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gestione</a:t>
            </a:r>
            <a:r>
              <a:rPr dirty="0" sz="2000" spc="70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dell’impresa </a:t>
            </a:r>
            <a:r>
              <a:rPr dirty="0" sz="2000">
                <a:latin typeface="Arial MT"/>
                <a:cs typeface="Arial MT"/>
              </a:rPr>
              <a:t>a</a:t>
            </a:r>
            <a:r>
              <a:rPr dirty="0" sz="2000" spc="114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prescindere</a:t>
            </a:r>
            <a:r>
              <a:rPr dirty="0" sz="2000" spc="120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dallo</a:t>
            </a:r>
            <a:r>
              <a:rPr dirty="0" sz="2000" spc="114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stato</a:t>
            </a:r>
            <a:r>
              <a:rPr dirty="0" sz="2000" spc="120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di</a:t>
            </a:r>
            <a:r>
              <a:rPr dirty="0" sz="2000" spc="114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salute</a:t>
            </a:r>
            <a:r>
              <a:rPr dirty="0" sz="2000" spc="110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e</a:t>
            </a:r>
            <a:r>
              <a:rPr dirty="0" sz="2000" spc="114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dall’equilibrio</a:t>
            </a:r>
            <a:r>
              <a:rPr dirty="0" sz="2000" spc="120">
                <a:latin typeface="Arial MT"/>
                <a:cs typeface="Arial MT"/>
              </a:rPr>
              <a:t>  </a:t>
            </a:r>
            <a:r>
              <a:rPr dirty="0" sz="2000" spc="-10">
                <a:latin typeface="Arial MT"/>
                <a:cs typeface="Arial MT"/>
              </a:rPr>
              <a:t>economico-finanziario dell’impresa.</a:t>
            </a:r>
            <a:endParaRPr sz="2000">
              <a:latin typeface="Arial MT"/>
              <a:cs typeface="Arial MT"/>
            </a:endParaRPr>
          </a:p>
        </p:txBody>
      </p:sp>
      <p:pic>
        <p:nvPicPr>
          <p:cNvPr id="13" name="object 13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60119" y="7392923"/>
            <a:ext cx="8961882" cy="1600962"/>
          </a:xfrm>
          <a:prstGeom prst="rect">
            <a:avLst/>
          </a:prstGeom>
        </p:spPr>
      </p:pic>
      <p:sp>
        <p:nvSpPr>
          <p:cNvPr id="14" name="object 14" descr=""/>
          <p:cNvSpPr txBox="1"/>
          <p:nvPr/>
        </p:nvSpPr>
        <p:spPr>
          <a:xfrm>
            <a:off x="960882" y="7393685"/>
            <a:ext cx="8961120" cy="1600200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8735" rIns="0" bIns="0" rtlCol="0" vert="horz">
            <a:spAutoFit/>
          </a:bodyPr>
          <a:lstStyle/>
          <a:p>
            <a:pPr algn="just" marL="34925" marR="27305">
              <a:lnSpc>
                <a:spcPct val="100000"/>
              </a:lnSpc>
              <a:spcBef>
                <a:spcPts val="305"/>
              </a:spcBef>
            </a:pPr>
            <a:r>
              <a:rPr dirty="0" sz="2000">
                <a:latin typeface="Arial MT"/>
                <a:cs typeface="Arial MT"/>
              </a:rPr>
              <a:t>L'art.</a:t>
            </a:r>
            <a:r>
              <a:rPr dirty="0" sz="2000" spc="190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378</a:t>
            </a:r>
            <a:r>
              <a:rPr dirty="0" sz="2000" spc="200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del</a:t>
            </a:r>
            <a:r>
              <a:rPr dirty="0" sz="2000" spc="204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codice</a:t>
            </a:r>
            <a:r>
              <a:rPr dirty="0" sz="2000" spc="200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della</a:t>
            </a:r>
            <a:r>
              <a:rPr dirty="0" sz="2000" spc="204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crisi,</a:t>
            </a:r>
            <a:r>
              <a:rPr dirty="0" sz="2000" spc="195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che</a:t>
            </a:r>
            <a:r>
              <a:rPr dirty="0" sz="2000" spc="195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modifica</a:t>
            </a:r>
            <a:r>
              <a:rPr dirty="0" sz="2000" spc="200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l'art.</a:t>
            </a:r>
            <a:r>
              <a:rPr dirty="0" sz="2000" spc="195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2476</a:t>
            </a:r>
            <a:r>
              <a:rPr dirty="0" sz="2000" spc="200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c.c.</a:t>
            </a:r>
            <a:r>
              <a:rPr dirty="0" sz="2000" spc="195">
                <a:latin typeface="Arial MT"/>
                <a:cs typeface="Arial MT"/>
              </a:rPr>
              <a:t>  </a:t>
            </a:r>
            <a:r>
              <a:rPr dirty="0" sz="2000" spc="-10">
                <a:latin typeface="Arial MT"/>
                <a:cs typeface="Arial MT"/>
              </a:rPr>
              <a:t>espone </a:t>
            </a:r>
            <a:r>
              <a:rPr dirty="0" sz="2000">
                <a:latin typeface="Arial MT"/>
                <a:cs typeface="Arial MT"/>
              </a:rPr>
              <a:t>l'amministratore</a:t>
            </a:r>
            <a:r>
              <a:rPr dirty="0" sz="2000" spc="114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ad</a:t>
            </a:r>
            <a:r>
              <a:rPr dirty="0" sz="2000" spc="13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una</a:t>
            </a:r>
            <a:r>
              <a:rPr dirty="0" sz="2000" spc="12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responsabilità</a:t>
            </a:r>
            <a:r>
              <a:rPr dirty="0" sz="2000" spc="13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illimitata:</a:t>
            </a:r>
            <a:r>
              <a:rPr dirty="0" sz="2000" spc="13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“gli</a:t>
            </a:r>
            <a:r>
              <a:rPr dirty="0" sz="2000" spc="13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amministratori</a:t>
            </a:r>
            <a:r>
              <a:rPr dirty="0" sz="2000" spc="125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rispondono </a:t>
            </a:r>
            <a:r>
              <a:rPr dirty="0" sz="2000">
                <a:latin typeface="Arial MT"/>
                <a:cs typeface="Arial MT"/>
              </a:rPr>
              <a:t>verso</a:t>
            </a:r>
            <a:r>
              <a:rPr dirty="0" sz="2000" spc="290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i</a:t>
            </a:r>
            <a:r>
              <a:rPr dirty="0" sz="2000" spc="280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creditori</a:t>
            </a:r>
            <a:r>
              <a:rPr dirty="0" sz="2000" spc="285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sociali</a:t>
            </a:r>
            <a:r>
              <a:rPr dirty="0" sz="2000" spc="300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per</a:t>
            </a:r>
            <a:r>
              <a:rPr dirty="0" sz="2000" spc="290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l'inosservanza</a:t>
            </a:r>
            <a:r>
              <a:rPr dirty="0" sz="2000" spc="280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degli</a:t>
            </a:r>
            <a:r>
              <a:rPr dirty="0" sz="2000" spc="290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obblighi</a:t>
            </a:r>
            <a:r>
              <a:rPr dirty="0" sz="2000" spc="290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inerenti</a:t>
            </a:r>
            <a:r>
              <a:rPr dirty="0" sz="2000" spc="290">
                <a:latin typeface="Arial MT"/>
                <a:cs typeface="Arial MT"/>
              </a:rPr>
              <a:t>  </a:t>
            </a:r>
            <a:r>
              <a:rPr dirty="0" sz="2000" spc="-20">
                <a:latin typeface="Arial MT"/>
                <a:cs typeface="Arial MT"/>
              </a:rPr>
              <a:t>alla </a:t>
            </a:r>
            <a:r>
              <a:rPr dirty="0" sz="2000">
                <a:latin typeface="Arial MT"/>
                <a:cs typeface="Arial MT"/>
              </a:rPr>
              <a:t>conservazione</a:t>
            </a:r>
            <a:r>
              <a:rPr dirty="0" sz="2000" spc="-7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dell'integrità</a:t>
            </a:r>
            <a:r>
              <a:rPr dirty="0" sz="2000" spc="-4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del</a:t>
            </a:r>
            <a:r>
              <a:rPr dirty="0" sz="2000" spc="-3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patrimonio</a:t>
            </a:r>
            <a:r>
              <a:rPr dirty="0" sz="2000" spc="-45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sociale”.</a:t>
            </a:r>
            <a:endParaRPr sz="2000">
              <a:latin typeface="Arial MT"/>
              <a:cs typeface="Arial MT"/>
            </a:endParaRPr>
          </a:p>
        </p:txBody>
      </p:sp>
      <p:grpSp>
        <p:nvGrpSpPr>
          <p:cNvPr id="15" name="object 15" descr=""/>
          <p:cNvGrpSpPr/>
          <p:nvPr/>
        </p:nvGrpSpPr>
        <p:grpSpPr>
          <a:xfrm>
            <a:off x="4742688" y="2171700"/>
            <a:ext cx="12568555" cy="6697980"/>
            <a:chOff x="4742688" y="2171700"/>
            <a:chExt cx="12568555" cy="6697980"/>
          </a:xfrm>
        </p:grpSpPr>
        <p:pic>
          <p:nvPicPr>
            <p:cNvPr id="16" name="object 16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754880" y="6547103"/>
              <a:ext cx="686562" cy="771906"/>
            </a:xfrm>
            <a:prstGeom prst="rect">
              <a:avLst/>
            </a:prstGeom>
          </p:spPr>
        </p:pic>
        <p:sp>
          <p:nvSpPr>
            <p:cNvPr id="17" name="object 17" descr=""/>
            <p:cNvSpPr/>
            <p:nvPr/>
          </p:nvSpPr>
          <p:spPr>
            <a:xfrm>
              <a:off x="4755642" y="6547865"/>
              <a:ext cx="685800" cy="771525"/>
            </a:xfrm>
            <a:custGeom>
              <a:avLst/>
              <a:gdLst/>
              <a:ahLst/>
              <a:cxnLst/>
              <a:rect l="l" t="t" r="r" b="b"/>
              <a:pathLst>
                <a:path w="685800" h="771525">
                  <a:moveTo>
                    <a:pt x="0" y="428244"/>
                  </a:moveTo>
                  <a:lnTo>
                    <a:pt x="171450" y="428244"/>
                  </a:lnTo>
                  <a:lnTo>
                    <a:pt x="171450" y="0"/>
                  </a:lnTo>
                  <a:lnTo>
                    <a:pt x="514350" y="0"/>
                  </a:lnTo>
                  <a:lnTo>
                    <a:pt x="514350" y="428244"/>
                  </a:lnTo>
                  <a:lnTo>
                    <a:pt x="685800" y="428244"/>
                  </a:lnTo>
                  <a:lnTo>
                    <a:pt x="342900" y="771144"/>
                  </a:lnTo>
                  <a:lnTo>
                    <a:pt x="0" y="428244"/>
                  </a:lnTo>
                  <a:close/>
                </a:path>
              </a:pathLst>
            </a:custGeom>
            <a:ln w="25908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325100" y="2171700"/>
              <a:ext cx="6986015" cy="6697980"/>
            </a:xfrm>
            <a:prstGeom prst="rect">
              <a:avLst/>
            </a:prstGeom>
          </p:spPr>
        </p:pic>
      </p:grpSp>
      <p:sp>
        <p:nvSpPr>
          <p:cNvPr id="19" name="object 1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233095" rIns="0" bIns="0" rtlCol="0" vert="horz">
            <a:spAutoFit/>
          </a:bodyPr>
          <a:lstStyle/>
          <a:p>
            <a:pPr marL="1228090">
              <a:lnSpc>
                <a:spcPts val="1810"/>
              </a:lnSpc>
            </a:pPr>
            <a:r>
              <a:rPr dirty="0"/>
              <a:t>20</a:t>
            </a:r>
            <a:r>
              <a:rPr dirty="0" spc="-30"/>
              <a:t> </a:t>
            </a:r>
            <a:r>
              <a:rPr dirty="0"/>
              <a:t>ottobre</a:t>
            </a:r>
            <a:r>
              <a:rPr dirty="0" spc="-45"/>
              <a:t> </a:t>
            </a:r>
            <a:r>
              <a:rPr dirty="0"/>
              <a:t>2025</a:t>
            </a:r>
            <a:r>
              <a:rPr dirty="0" spc="-25"/>
              <a:t> </a:t>
            </a:r>
            <a:r>
              <a:rPr dirty="0"/>
              <a:t>Roma</a:t>
            </a:r>
            <a:r>
              <a:rPr dirty="0" spc="-15"/>
              <a:t> </a:t>
            </a:r>
            <a:r>
              <a:rPr dirty="0" spc="-10"/>
              <a:t>Palazzo</a:t>
            </a:r>
            <a:r>
              <a:rPr dirty="0" spc="-45"/>
              <a:t> </a:t>
            </a:r>
            <a:r>
              <a:rPr dirty="0" spc="-10"/>
              <a:t>Valentini</a:t>
            </a:r>
            <a:r>
              <a:rPr dirty="0" spc="-45"/>
              <a:t> </a:t>
            </a:r>
            <a:r>
              <a:rPr dirty="0"/>
              <a:t>–</a:t>
            </a:r>
            <a:r>
              <a:rPr dirty="0" spc="-25"/>
              <a:t> </a:t>
            </a:r>
            <a:r>
              <a:rPr dirty="0"/>
              <a:t>Convegno</a:t>
            </a:r>
            <a:r>
              <a:rPr dirty="0" spc="-60"/>
              <a:t> </a:t>
            </a:r>
            <a:r>
              <a:rPr dirty="0" spc="-10"/>
              <a:t>«Sostenibilità</a:t>
            </a:r>
            <a:r>
              <a:rPr dirty="0" spc="-60"/>
              <a:t> </a:t>
            </a:r>
            <a:r>
              <a:rPr dirty="0"/>
              <a:t>e</a:t>
            </a:r>
            <a:r>
              <a:rPr dirty="0" spc="-30"/>
              <a:t> </a:t>
            </a:r>
            <a:r>
              <a:rPr dirty="0"/>
              <a:t>Business</a:t>
            </a:r>
            <a:r>
              <a:rPr dirty="0" spc="-25"/>
              <a:t> </a:t>
            </a:r>
            <a:r>
              <a:rPr dirty="0"/>
              <a:t>Continuity</a:t>
            </a:r>
            <a:r>
              <a:rPr dirty="0" spc="-50"/>
              <a:t> </a:t>
            </a:r>
            <a:r>
              <a:rPr dirty="0" spc="-10"/>
              <a:t>(AISL_O)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18168366" cy="10287001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101" y="-27940"/>
            <a:ext cx="8318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50">
                <a:latin typeface="Calibri"/>
                <a:cs typeface="Calibri"/>
              </a:rPr>
              <a:t>I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522731" y="-3"/>
            <a:ext cx="17764760" cy="10287000"/>
            <a:chOff x="522731" y="-3"/>
            <a:chExt cx="17764760" cy="10287000"/>
          </a:xfrm>
        </p:grpSpPr>
        <p:sp>
          <p:nvSpPr>
            <p:cNvPr id="5" name="object 5" descr=""/>
            <p:cNvSpPr/>
            <p:nvPr/>
          </p:nvSpPr>
          <p:spPr>
            <a:xfrm>
              <a:off x="18003012" y="-3"/>
              <a:ext cx="284480" cy="10287000"/>
            </a:xfrm>
            <a:custGeom>
              <a:avLst/>
              <a:gdLst/>
              <a:ahLst/>
              <a:cxnLst/>
              <a:rect l="l" t="t" r="r" b="b"/>
              <a:pathLst>
                <a:path w="284480" h="10287000">
                  <a:moveTo>
                    <a:pt x="284378" y="0"/>
                  </a:moveTo>
                  <a:lnTo>
                    <a:pt x="0" y="0"/>
                  </a:lnTo>
                  <a:lnTo>
                    <a:pt x="0" y="10287000"/>
                  </a:lnTo>
                  <a:lnTo>
                    <a:pt x="284378" y="10287000"/>
                  </a:lnTo>
                  <a:lnTo>
                    <a:pt x="284378" y="0"/>
                  </a:lnTo>
                  <a:close/>
                </a:path>
              </a:pathLst>
            </a:custGeom>
            <a:solidFill>
              <a:srgbClr val="D92A0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2731" y="1629155"/>
              <a:ext cx="8536686" cy="1908810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836547" y="223011"/>
            <a:ext cx="13949680" cy="512445"/>
          </a:xfrm>
          <a:prstGeom prst="rect"/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3925"/>
              </a:lnSpc>
              <a:tabLst>
                <a:tab pos="3908425" algn="l"/>
                <a:tab pos="4431665" algn="l"/>
                <a:tab pos="7359650" algn="l"/>
                <a:tab pos="9784080" algn="l"/>
              </a:tabLst>
            </a:pPr>
            <a:r>
              <a:rPr dirty="0" sz="3600" spc="295">
                <a:solidFill>
                  <a:srgbClr val="FFFFFF"/>
                </a:solidFill>
              </a:rPr>
              <a:t>GOVERNANCE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-50">
                <a:solidFill>
                  <a:srgbClr val="FFFFFF"/>
                </a:solidFill>
              </a:rPr>
              <a:t>E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85">
                <a:solidFill>
                  <a:srgbClr val="FFFFFF"/>
                </a:solidFill>
              </a:rPr>
              <a:t>ADEGUATI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80">
                <a:solidFill>
                  <a:srgbClr val="FFFFFF"/>
                </a:solidFill>
              </a:rPr>
              <a:t>ASSETTI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305">
                <a:solidFill>
                  <a:srgbClr val="FFFFFF"/>
                </a:solidFill>
              </a:rPr>
              <a:t>ORGANIZZATIVI</a:t>
            </a:r>
            <a:endParaRPr sz="3600"/>
          </a:p>
        </p:txBody>
      </p:sp>
      <p:sp>
        <p:nvSpPr>
          <p:cNvPr id="8" name="object 8" descr=""/>
          <p:cNvSpPr txBox="1"/>
          <p:nvPr/>
        </p:nvSpPr>
        <p:spPr>
          <a:xfrm>
            <a:off x="523494" y="1629917"/>
            <a:ext cx="8536305" cy="1908175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7465" rIns="0" bIns="0" rtlCol="0" vert="horz">
            <a:spAutoFit/>
          </a:bodyPr>
          <a:lstStyle/>
          <a:p>
            <a:pPr algn="just" marL="34290" marR="27940">
              <a:lnSpc>
                <a:spcPct val="100000"/>
              </a:lnSpc>
              <a:spcBef>
                <a:spcPts val="295"/>
              </a:spcBef>
            </a:pPr>
            <a:r>
              <a:rPr dirty="0" sz="2000" i="1">
                <a:latin typeface="Arial"/>
                <a:cs typeface="Arial"/>
              </a:rPr>
              <a:t>Gli</a:t>
            </a:r>
            <a:r>
              <a:rPr dirty="0" sz="2000" spc="1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organi</a:t>
            </a:r>
            <a:r>
              <a:rPr dirty="0" sz="2000" spc="1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delegati</a:t>
            </a:r>
            <a:r>
              <a:rPr dirty="0" sz="2000" spc="1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dell’impresa</a:t>
            </a:r>
            <a:r>
              <a:rPr dirty="0" sz="2000" spc="1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curano</a:t>
            </a:r>
            <a:r>
              <a:rPr dirty="0" sz="2000" spc="1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l'adeguatezza</a:t>
            </a:r>
            <a:r>
              <a:rPr dirty="0" sz="2000" spc="1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degli</a:t>
            </a:r>
            <a:r>
              <a:rPr dirty="0" sz="2000" spc="1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assetti</a:t>
            </a:r>
            <a:r>
              <a:rPr dirty="0" sz="2000" spc="13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rispetto </a:t>
            </a:r>
            <a:r>
              <a:rPr dirty="0" sz="2000" i="1">
                <a:latin typeface="Arial"/>
                <a:cs typeface="Arial"/>
              </a:rPr>
              <a:t>alla</a:t>
            </a:r>
            <a:r>
              <a:rPr dirty="0" sz="2000" spc="155" i="1">
                <a:latin typeface="Arial"/>
                <a:cs typeface="Arial"/>
              </a:rPr>
              <a:t>   </a:t>
            </a:r>
            <a:r>
              <a:rPr dirty="0" sz="2000" i="1">
                <a:latin typeface="Arial"/>
                <a:cs typeface="Arial"/>
              </a:rPr>
              <a:t>natura</a:t>
            </a:r>
            <a:r>
              <a:rPr dirty="0" sz="2000" spc="155" i="1">
                <a:latin typeface="Arial"/>
                <a:cs typeface="Arial"/>
              </a:rPr>
              <a:t>  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155" i="1">
                <a:latin typeface="Arial"/>
                <a:cs typeface="Arial"/>
              </a:rPr>
              <a:t>   </a:t>
            </a:r>
            <a:r>
              <a:rPr dirty="0" sz="2000" i="1">
                <a:latin typeface="Arial"/>
                <a:cs typeface="Arial"/>
              </a:rPr>
              <a:t>alle</a:t>
            </a:r>
            <a:r>
              <a:rPr dirty="0" sz="2000" spc="160" i="1">
                <a:latin typeface="Arial"/>
                <a:cs typeface="Arial"/>
              </a:rPr>
              <a:t>   </a:t>
            </a:r>
            <a:r>
              <a:rPr dirty="0" sz="2000" i="1">
                <a:latin typeface="Arial"/>
                <a:cs typeface="Arial"/>
              </a:rPr>
              <a:t>dimensioni</a:t>
            </a:r>
            <a:r>
              <a:rPr dirty="0" sz="2000" spc="155" i="1">
                <a:latin typeface="Arial"/>
                <a:cs typeface="Arial"/>
              </a:rPr>
              <a:t>   </a:t>
            </a:r>
            <a:r>
              <a:rPr dirty="0" sz="2000" i="1">
                <a:latin typeface="Arial"/>
                <a:cs typeface="Arial"/>
              </a:rPr>
              <a:t>dell'impresa</a:t>
            </a:r>
            <a:r>
              <a:rPr dirty="0" sz="2000" spc="155" i="1">
                <a:latin typeface="Arial"/>
                <a:cs typeface="Arial"/>
              </a:rPr>
              <a:t>  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160" i="1">
                <a:latin typeface="Arial"/>
                <a:cs typeface="Arial"/>
              </a:rPr>
              <a:t>   </a:t>
            </a:r>
            <a:r>
              <a:rPr dirty="0" sz="2000" i="1">
                <a:latin typeface="Arial"/>
                <a:cs typeface="Arial"/>
              </a:rPr>
              <a:t>predispongono</a:t>
            </a:r>
            <a:r>
              <a:rPr dirty="0" sz="2000" spc="160" i="1">
                <a:latin typeface="Arial"/>
                <a:cs typeface="Arial"/>
              </a:rPr>
              <a:t>   </a:t>
            </a:r>
            <a:r>
              <a:rPr dirty="0" sz="2000" spc="-25" i="1">
                <a:latin typeface="Arial"/>
                <a:cs typeface="Arial"/>
              </a:rPr>
              <a:t>la </a:t>
            </a:r>
            <a:r>
              <a:rPr dirty="0" sz="2000" i="1">
                <a:latin typeface="Arial"/>
                <a:cs typeface="Arial"/>
              </a:rPr>
              <a:t>configurazione</a:t>
            </a:r>
            <a:r>
              <a:rPr dirty="0" sz="2000" spc="5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del</a:t>
            </a:r>
            <a:r>
              <a:rPr dirty="0" sz="2000" spc="5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modello</a:t>
            </a:r>
            <a:r>
              <a:rPr dirty="0" sz="2000" spc="5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5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business</a:t>
            </a:r>
            <a:r>
              <a:rPr dirty="0" sz="2000" spc="6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6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5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verifica</a:t>
            </a:r>
            <a:r>
              <a:rPr dirty="0" sz="2000" spc="6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del</a:t>
            </a:r>
            <a:r>
              <a:rPr dirty="0" sz="2000" spc="5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suo</a:t>
            </a:r>
            <a:r>
              <a:rPr dirty="0" sz="2000" spc="50" i="1">
                <a:latin typeface="Arial"/>
                <a:cs typeface="Arial"/>
              </a:rPr>
              <a:t>  </a:t>
            </a:r>
            <a:r>
              <a:rPr dirty="0" sz="2000" spc="-10" i="1">
                <a:latin typeface="Arial"/>
                <a:cs typeface="Arial"/>
              </a:rPr>
              <a:t>effettivo </a:t>
            </a:r>
            <a:r>
              <a:rPr dirty="0" sz="2000" i="1">
                <a:latin typeface="Arial"/>
                <a:cs typeface="Arial"/>
              </a:rPr>
              <a:t>funzionamento</a:t>
            </a:r>
            <a:r>
              <a:rPr dirty="0" sz="2000" spc="-2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nel</a:t>
            </a:r>
            <a:r>
              <a:rPr dirty="0" sz="2000" spc="-2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tempo,</a:t>
            </a:r>
            <a:r>
              <a:rPr dirty="0" sz="2000" spc="4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intervenendo</a:t>
            </a:r>
            <a:r>
              <a:rPr dirty="0" sz="2000" spc="-2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qualora</a:t>
            </a:r>
            <a:r>
              <a:rPr dirty="0" sz="2000" spc="4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riscontrino</a:t>
            </a:r>
            <a:r>
              <a:rPr dirty="0" sz="2000" spc="-2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stati</a:t>
            </a:r>
            <a:r>
              <a:rPr dirty="0" sz="2000" spc="-2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-25" i="1">
                <a:latin typeface="Arial"/>
                <a:cs typeface="Arial"/>
              </a:rPr>
              <a:t>  sua </a:t>
            </a:r>
            <a:r>
              <a:rPr dirty="0" sz="2000" i="1">
                <a:latin typeface="Arial"/>
                <a:cs typeface="Arial"/>
              </a:rPr>
              <a:t>inefficienza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inadeguatezza.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9" name="object 9" descr=""/>
          <p:cNvGrpSpPr/>
          <p:nvPr/>
        </p:nvGrpSpPr>
        <p:grpSpPr>
          <a:xfrm>
            <a:off x="534923" y="3617912"/>
            <a:ext cx="8536940" cy="2308225"/>
            <a:chOff x="534923" y="3617912"/>
            <a:chExt cx="8536940" cy="2308225"/>
          </a:xfrm>
        </p:grpSpPr>
        <p:pic>
          <p:nvPicPr>
            <p:cNvPr id="10" name="object 10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67200" y="3630167"/>
              <a:ext cx="838962" cy="840486"/>
            </a:xfrm>
            <a:prstGeom prst="rect">
              <a:avLst/>
            </a:prstGeom>
          </p:spPr>
        </p:pic>
        <p:sp>
          <p:nvSpPr>
            <p:cNvPr id="11" name="object 11" descr=""/>
            <p:cNvSpPr/>
            <p:nvPr/>
          </p:nvSpPr>
          <p:spPr>
            <a:xfrm>
              <a:off x="4267962" y="3630929"/>
              <a:ext cx="838200" cy="840105"/>
            </a:xfrm>
            <a:custGeom>
              <a:avLst/>
              <a:gdLst/>
              <a:ahLst/>
              <a:cxnLst/>
              <a:rect l="l" t="t" r="r" b="b"/>
              <a:pathLst>
                <a:path w="838200" h="840104">
                  <a:moveTo>
                    <a:pt x="0" y="420624"/>
                  </a:moveTo>
                  <a:lnTo>
                    <a:pt x="209550" y="420624"/>
                  </a:lnTo>
                  <a:lnTo>
                    <a:pt x="209550" y="0"/>
                  </a:lnTo>
                  <a:lnTo>
                    <a:pt x="628650" y="0"/>
                  </a:lnTo>
                  <a:lnTo>
                    <a:pt x="628650" y="420624"/>
                  </a:lnTo>
                  <a:lnTo>
                    <a:pt x="838200" y="420624"/>
                  </a:lnTo>
                  <a:lnTo>
                    <a:pt x="419100" y="839724"/>
                  </a:lnTo>
                  <a:lnTo>
                    <a:pt x="0" y="420624"/>
                  </a:lnTo>
                  <a:close/>
                </a:path>
              </a:pathLst>
            </a:custGeom>
            <a:ln w="25908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4923" y="4600955"/>
              <a:ext cx="8536686" cy="1325118"/>
            </a:xfrm>
            <a:prstGeom prst="rect">
              <a:avLst/>
            </a:prstGeom>
          </p:spPr>
        </p:pic>
      </p:grpSp>
      <p:sp>
        <p:nvSpPr>
          <p:cNvPr id="13" name="object 13" descr=""/>
          <p:cNvSpPr txBox="1"/>
          <p:nvPr/>
        </p:nvSpPr>
        <p:spPr>
          <a:xfrm>
            <a:off x="535686" y="4601717"/>
            <a:ext cx="8536305" cy="1324610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8100" rIns="0" bIns="0" rtlCol="0" vert="horz">
            <a:spAutoFit/>
          </a:bodyPr>
          <a:lstStyle/>
          <a:p>
            <a:pPr algn="just" marL="34925" marR="26034">
              <a:lnSpc>
                <a:spcPct val="100000"/>
              </a:lnSpc>
              <a:spcBef>
                <a:spcPts val="300"/>
              </a:spcBef>
            </a:pPr>
            <a:r>
              <a:rPr dirty="0" sz="2000" i="1">
                <a:latin typeface="Arial"/>
                <a:cs typeface="Arial"/>
              </a:rPr>
              <a:t>Il</a:t>
            </a:r>
            <a:r>
              <a:rPr dirty="0" sz="2000" spc="7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consiglio</a:t>
            </a:r>
            <a:r>
              <a:rPr dirty="0" sz="2000" spc="7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7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amministrazione</a:t>
            </a:r>
            <a:r>
              <a:rPr dirty="0" sz="2000" spc="6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dell’impresa</a:t>
            </a:r>
            <a:r>
              <a:rPr dirty="0" sz="2000" spc="7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valuta</a:t>
            </a:r>
            <a:r>
              <a:rPr dirty="0" sz="2000" spc="7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l'adeguatezza</a:t>
            </a:r>
            <a:r>
              <a:rPr dirty="0" sz="2000" spc="70" i="1">
                <a:latin typeface="Arial"/>
                <a:cs typeface="Arial"/>
              </a:rPr>
              <a:t>  </a:t>
            </a:r>
            <a:r>
              <a:rPr dirty="0" sz="2000" spc="-10" i="1">
                <a:latin typeface="Arial"/>
                <a:cs typeface="Arial"/>
              </a:rPr>
              <a:t>degli </a:t>
            </a:r>
            <a:r>
              <a:rPr dirty="0" sz="2000" i="1">
                <a:latin typeface="Arial"/>
                <a:cs typeface="Arial"/>
              </a:rPr>
              <a:t>adeguati</a:t>
            </a:r>
            <a:r>
              <a:rPr dirty="0" sz="2000" spc="1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assetti</a:t>
            </a:r>
            <a:r>
              <a:rPr dirty="0" sz="2000" spc="1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entrando</a:t>
            </a:r>
            <a:r>
              <a:rPr dirty="0" sz="2000" spc="1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nel</a:t>
            </a:r>
            <a:r>
              <a:rPr dirty="0" sz="2000" spc="1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merito</a:t>
            </a:r>
            <a:r>
              <a:rPr dirty="0" sz="2000" spc="1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delle</a:t>
            </a:r>
            <a:r>
              <a:rPr dirty="0" sz="2000" spc="1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scelte</a:t>
            </a:r>
            <a:r>
              <a:rPr dirty="0" sz="2000" spc="1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effettuate</a:t>
            </a:r>
            <a:r>
              <a:rPr dirty="0" sz="2000" spc="1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ed</a:t>
            </a:r>
            <a:r>
              <a:rPr dirty="0" sz="2000" spc="17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esercitando </a:t>
            </a:r>
            <a:r>
              <a:rPr dirty="0" sz="2000" i="1">
                <a:latin typeface="Arial"/>
                <a:cs typeface="Arial"/>
              </a:rPr>
              <a:t>eventualmente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il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potere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impartire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direttive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per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il</a:t>
            </a:r>
            <a:r>
              <a:rPr dirty="0" sz="2000" spc="-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suo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miglioramento.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14" name="object 14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34923" y="6995159"/>
            <a:ext cx="8558021" cy="1015745"/>
          </a:xfrm>
          <a:prstGeom prst="rect">
            <a:avLst/>
          </a:prstGeom>
        </p:spPr>
      </p:pic>
      <p:sp>
        <p:nvSpPr>
          <p:cNvPr id="15" name="object 15" descr=""/>
          <p:cNvSpPr txBox="1"/>
          <p:nvPr/>
        </p:nvSpPr>
        <p:spPr>
          <a:xfrm>
            <a:off x="535686" y="6995921"/>
            <a:ext cx="8557260" cy="1015365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8100" rIns="0" bIns="0" rtlCol="0" vert="horz">
            <a:spAutoFit/>
          </a:bodyPr>
          <a:lstStyle/>
          <a:p>
            <a:pPr marL="34925">
              <a:lnSpc>
                <a:spcPct val="100000"/>
              </a:lnSpc>
              <a:spcBef>
                <a:spcPts val="300"/>
              </a:spcBef>
              <a:tabLst>
                <a:tab pos="332105" algn="l"/>
                <a:tab pos="1423670" algn="l"/>
                <a:tab pos="2711450" algn="l"/>
                <a:tab pos="3462654" algn="l"/>
                <a:tab pos="5518785" algn="l"/>
                <a:tab pos="6952615" algn="l"/>
              </a:tabLst>
            </a:pPr>
            <a:r>
              <a:rPr dirty="0" sz="2000" spc="-25" i="1">
                <a:latin typeface="Arial"/>
                <a:cs typeface="Arial"/>
              </a:rPr>
              <a:t>Il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Collegio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Sindacale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vigila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sull'adeguatezza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dell'assetto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organizzativo,</a:t>
            </a:r>
            <a:endParaRPr sz="2000">
              <a:latin typeface="Arial"/>
              <a:cs typeface="Arial"/>
            </a:endParaRPr>
          </a:p>
          <a:p>
            <a:pPr marL="34925">
              <a:lnSpc>
                <a:spcPct val="100000"/>
              </a:lnSpc>
            </a:pPr>
            <a:r>
              <a:rPr dirty="0" sz="2000" i="1">
                <a:latin typeface="Arial"/>
                <a:cs typeface="Arial"/>
              </a:rPr>
              <a:t>amministrativo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contabile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adottato</a:t>
            </a:r>
            <a:r>
              <a:rPr dirty="0" sz="2000" spc="-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dalla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società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sul</a:t>
            </a:r>
            <a:r>
              <a:rPr dirty="0" sz="2000" spc="-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suo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funzionamento.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6" name="object 16" descr=""/>
          <p:cNvGrpSpPr/>
          <p:nvPr/>
        </p:nvGrpSpPr>
        <p:grpSpPr>
          <a:xfrm>
            <a:off x="4293108" y="1627632"/>
            <a:ext cx="13004800" cy="6383020"/>
            <a:chOff x="4293108" y="1627632"/>
            <a:chExt cx="13004800" cy="6383020"/>
          </a:xfrm>
        </p:grpSpPr>
        <p:pic>
          <p:nvPicPr>
            <p:cNvPr id="17" name="object 17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305300" y="6185916"/>
              <a:ext cx="762762" cy="637794"/>
            </a:xfrm>
            <a:prstGeom prst="rect">
              <a:avLst/>
            </a:prstGeom>
          </p:spPr>
        </p:pic>
        <p:sp>
          <p:nvSpPr>
            <p:cNvPr id="18" name="object 18" descr=""/>
            <p:cNvSpPr/>
            <p:nvPr/>
          </p:nvSpPr>
          <p:spPr>
            <a:xfrm>
              <a:off x="4306062" y="6186678"/>
              <a:ext cx="762000" cy="637540"/>
            </a:xfrm>
            <a:custGeom>
              <a:avLst/>
              <a:gdLst/>
              <a:ahLst/>
              <a:cxnLst/>
              <a:rect l="l" t="t" r="r" b="b"/>
              <a:pathLst>
                <a:path w="762000" h="637540">
                  <a:moveTo>
                    <a:pt x="0" y="318516"/>
                  </a:moveTo>
                  <a:lnTo>
                    <a:pt x="190500" y="318516"/>
                  </a:lnTo>
                  <a:lnTo>
                    <a:pt x="190500" y="0"/>
                  </a:lnTo>
                  <a:lnTo>
                    <a:pt x="571500" y="0"/>
                  </a:lnTo>
                  <a:lnTo>
                    <a:pt x="571500" y="318516"/>
                  </a:lnTo>
                  <a:lnTo>
                    <a:pt x="762000" y="318516"/>
                  </a:lnTo>
                  <a:lnTo>
                    <a:pt x="381000" y="637032"/>
                  </a:lnTo>
                  <a:lnTo>
                    <a:pt x="0" y="318516"/>
                  </a:lnTo>
                  <a:close/>
                </a:path>
              </a:pathLst>
            </a:custGeom>
            <a:ln w="25908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9" name="object 19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311384" y="1627632"/>
              <a:ext cx="6986016" cy="6382512"/>
            </a:xfrm>
            <a:prstGeom prst="rect">
              <a:avLst/>
            </a:prstGeom>
          </p:spPr>
        </p:pic>
      </p:grpSp>
      <p:sp>
        <p:nvSpPr>
          <p:cNvPr id="20" name="object 20" descr=""/>
          <p:cNvSpPr txBox="1"/>
          <p:nvPr/>
        </p:nvSpPr>
        <p:spPr>
          <a:xfrm>
            <a:off x="5077459" y="9335820"/>
            <a:ext cx="921385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20</a:t>
            </a:r>
            <a:r>
              <a:rPr dirty="0" sz="1800" spc="-3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ottobre</a:t>
            </a:r>
            <a:r>
              <a:rPr dirty="0" sz="1800" spc="-4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2025</a:t>
            </a:r>
            <a:r>
              <a:rPr dirty="0" sz="1800" spc="-2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Roma</a:t>
            </a:r>
            <a:r>
              <a:rPr dirty="0" sz="1800" spc="-1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4F81BC"/>
                </a:solidFill>
                <a:latin typeface="Calibri"/>
                <a:cs typeface="Calibri"/>
              </a:rPr>
              <a:t>Palazzo</a:t>
            </a:r>
            <a:r>
              <a:rPr dirty="0" sz="1800" spc="-4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4F81BC"/>
                </a:solidFill>
                <a:latin typeface="Calibri"/>
                <a:cs typeface="Calibri"/>
              </a:rPr>
              <a:t>Valentini</a:t>
            </a:r>
            <a:r>
              <a:rPr dirty="0" sz="1800" spc="-4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–</a:t>
            </a:r>
            <a:r>
              <a:rPr dirty="0" sz="1800" spc="-2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Convegno</a:t>
            </a:r>
            <a:r>
              <a:rPr dirty="0" sz="1800" spc="-6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4F81BC"/>
                </a:solidFill>
                <a:latin typeface="Calibri"/>
                <a:cs typeface="Calibri"/>
              </a:rPr>
              <a:t>«Sostenibilità</a:t>
            </a:r>
            <a:r>
              <a:rPr dirty="0" sz="1800" spc="-6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e</a:t>
            </a:r>
            <a:r>
              <a:rPr dirty="0" sz="1800" spc="-2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Business</a:t>
            </a:r>
            <a:r>
              <a:rPr dirty="0" sz="1800" spc="-4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Continuity</a:t>
            </a:r>
            <a:r>
              <a:rPr dirty="0" sz="1800" spc="-5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4F81BC"/>
                </a:solidFill>
                <a:latin typeface="Calibri"/>
                <a:cs typeface="Calibri"/>
              </a:rPr>
              <a:t>(AISL_O)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-3"/>
            <a:ext cx="18288000" cy="10287000"/>
            <a:chOff x="0" y="-3"/>
            <a:chExt cx="18288000" cy="10287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8156174" cy="10287000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18003012" y="-3"/>
              <a:ext cx="284480" cy="10287000"/>
            </a:xfrm>
            <a:custGeom>
              <a:avLst/>
              <a:gdLst/>
              <a:ahLst/>
              <a:cxnLst/>
              <a:rect l="l" t="t" r="r" b="b"/>
              <a:pathLst>
                <a:path w="284480" h="10287000">
                  <a:moveTo>
                    <a:pt x="284378" y="0"/>
                  </a:moveTo>
                  <a:lnTo>
                    <a:pt x="0" y="0"/>
                  </a:lnTo>
                  <a:lnTo>
                    <a:pt x="0" y="10287000"/>
                  </a:lnTo>
                  <a:lnTo>
                    <a:pt x="284378" y="10287000"/>
                  </a:lnTo>
                  <a:lnTo>
                    <a:pt x="284378" y="0"/>
                  </a:lnTo>
                  <a:close/>
                </a:path>
              </a:pathLst>
            </a:custGeom>
            <a:solidFill>
              <a:srgbClr val="D92A04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836547" y="223011"/>
            <a:ext cx="13949680" cy="512445"/>
          </a:xfrm>
          <a:prstGeom prst="rect"/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3925"/>
              </a:lnSpc>
              <a:tabLst>
                <a:tab pos="3908425" algn="l"/>
                <a:tab pos="4431665" algn="l"/>
                <a:tab pos="7359650" algn="l"/>
                <a:tab pos="9784080" algn="l"/>
              </a:tabLst>
            </a:pPr>
            <a:r>
              <a:rPr dirty="0" sz="3600" spc="295">
                <a:solidFill>
                  <a:srgbClr val="FFFFFF"/>
                </a:solidFill>
              </a:rPr>
              <a:t>GOVERNANCE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-50">
                <a:solidFill>
                  <a:srgbClr val="FFFFFF"/>
                </a:solidFill>
              </a:rPr>
              <a:t>E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85">
                <a:solidFill>
                  <a:srgbClr val="FFFFFF"/>
                </a:solidFill>
              </a:rPr>
              <a:t>ADEGUATI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80">
                <a:solidFill>
                  <a:srgbClr val="FFFFFF"/>
                </a:solidFill>
              </a:rPr>
              <a:t>ASSETTI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305">
                <a:solidFill>
                  <a:srgbClr val="FFFFFF"/>
                </a:solidFill>
              </a:rPr>
              <a:t>ORGANIZZATIVI</a:t>
            </a:r>
            <a:endParaRPr sz="3600"/>
          </a:p>
        </p:txBody>
      </p:sp>
      <p:grpSp>
        <p:nvGrpSpPr>
          <p:cNvPr id="6" name="object 6" descr=""/>
          <p:cNvGrpSpPr/>
          <p:nvPr/>
        </p:nvGrpSpPr>
        <p:grpSpPr>
          <a:xfrm>
            <a:off x="464756" y="3209480"/>
            <a:ext cx="9836150" cy="5965190"/>
            <a:chOff x="464756" y="3209480"/>
            <a:chExt cx="9836150" cy="5965190"/>
          </a:xfrm>
        </p:grpSpPr>
        <p:pic>
          <p:nvPicPr>
            <p:cNvPr id="7" name="object 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7012" y="3221735"/>
              <a:ext cx="9810750" cy="5939789"/>
            </a:xfrm>
            <a:prstGeom prst="rect">
              <a:avLst/>
            </a:prstGeom>
          </p:spPr>
        </p:pic>
        <p:sp>
          <p:nvSpPr>
            <p:cNvPr id="8" name="object 8" descr=""/>
            <p:cNvSpPr/>
            <p:nvPr/>
          </p:nvSpPr>
          <p:spPr>
            <a:xfrm>
              <a:off x="477774" y="3222497"/>
              <a:ext cx="9810115" cy="5939155"/>
            </a:xfrm>
            <a:custGeom>
              <a:avLst/>
              <a:gdLst/>
              <a:ahLst/>
              <a:cxnLst/>
              <a:rect l="l" t="t" r="r" b="b"/>
              <a:pathLst>
                <a:path w="9810115" h="5939155">
                  <a:moveTo>
                    <a:pt x="0" y="5939028"/>
                  </a:moveTo>
                  <a:lnTo>
                    <a:pt x="9809988" y="5939028"/>
                  </a:lnTo>
                  <a:lnTo>
                    <a:pt x="9809988" y="0"/>
                  </a:lnTo>
                  <a:lnTo>
                    <a:pt x="0" y="0"/>
                  </a:lnTo>
                  <a:lnTo>
                    <a:pt x="0" y="5939028"/>
                  </a:lnTo>
                  <a:close/>
                </a:path>
              </a:pathLst>
            </a:custGeom>
            <a:ln w="25908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 descr=""/>
          <p:cNvSpPr txBox="1"/>
          <p:nvPr/>
        </p:nvSpPr>
        <p:spPr>
          <a:xfrm>
            <a:off x="555142" y="3246882"/>
            <a:ext cx="9655175" cy="551370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00"/>
              </a:spcBef>
              <a:buFont typeface="Wingdings"/>
              <a:buChar char=""/>
              <a:tabLst>
                <a:tab pos="354965" algn="l"/>
                <a:tab pos="2150745" algn="l"/>
                <a:tab pos="5034280" algn="l"/>
                <a:tab pos="6843395" algn="l"/>
                <a:tab pos="7226300" algn="l"/>
                <a:tab pos="8214995" algn="l"/>
                <a:tab pos="9356725" algn="l"/>
              </a:tabLst>
            </a:pPr>
            <a:r>
              <a:rPr dirty="0" sz="2000" spc="-10" i="1">
                <a:latin typeface="Arial"/>
                <a:cs typeface="Arial"/>
              </a:rPr>
              <a:t>Professionalità</a:t>
            </a:r>
            <a:r>
              <a:rPr dirty="0" sz="2000" i="1">
                <a:latin typeface="Arial"/>
                <a:cs typeface="Arial"/>
              </a:rPr>
              <a:t>	e</a:t>
            </a:r>
            <a:r>
              <a:rPr dirty="0" sz="2000" spc="40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Capacità</a:t>
            </a:r>
            <a:r>
              <a:rPr dirty="0" sz="2000" spc="409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dell’impresa</a:t>
            </a:r>
            <a:r>
              <a:rPr dirty="0" sz="2000" i="1">
                <a:latin typeface="Arial"/>
                <a:cs typeface="Arial"/>
              </a:rPr>
              <a:t>	di</a:t>
            </a:r>
            <a:r>
              <a:rPr dirty="0" sz="2000" spc="409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raggiungere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25" i="1">
                <a:latin typeface="Arial"/>
                <a:cs typeface="Arial"/>
              </a:rPr>
              <a:t>gli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obiettivi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strategici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25" i="1">
                <a:latin typeface="Arial"/>
                <a:cs typeface="Arial"/>
              </a:rPr>
              <a:t>ed</a:t>
            </a:r>
            <a:endParaRPr sz="20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</a:pPr>
            <a:r>
              <a:rPr dirty="0" sz="2000" spc="-10" i="1">
                <a:latin typeface="Arial"/>
                <a:cs typeface="Arial"/>
              </a:rPr>
              <a:t>operativi;</a:t>
            </a:r>
            <a:endParaRPr sz="2000">
              <a:latin typeface="Arial"/>
              <a:cs typeface="Arial"/>
            </a:endParaRPr>
          </a:p>
          <a:p>
            <a:pPr algn="just" marL="355600" marR="6350" indent="-342900">
              <a:lnSpc>
                <a:spcPct val="100000"/>
              </a:lnSpc>
              <a:spcBef>
                <a:spcPts val="5"/>
              </a:spcBef>
              <a:buFont typeface="Wingdings"/>
              <a:buChar char=""/>
              <a:tabLst>
                <a:tab pos="355600" algn="l"/>
              </a:tabLst>
            </a:pPr>
            <a:r>
              <a:rPr dirty="0" sz="2000" i="1">
                <a:latin typeface="Arial"/>
                <a:cs typeface="Arial"/>
              </a:rPr>
              <a:t>L’istituzione</a:t>
            </a:r>
            <a:r>
              <a:rPr dirty="0" sz="2000" spc="16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17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regolamentazione</a:t>
            </a:r>
            <a:r>
              <a:rPr dirty="0" sz="2000" spc="17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dei</a:t>
            </a:r>
            <a:r>
              <a:rPr dirty="0" sz="2000" spc="16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flussi</a:t>
            </a:r>
            <a:r>
              <a:rPr dirty="0" sz="2000" spc="16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informativi</a:t>
            </a:r>
            <a:r>
              <a:rPr dirty="0" sz="2000" spc="17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tra</a:t>
            </a:r>
            <a:r>
              <a:rPr dirty="0" sz="2000" spc="17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organi</a:t>
            </a:r>
            <a:r>
              <a:rPr dirty="0" sz="2000" spc="16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170" i="1">
                <a:latin typeface="Arial"/>
                <a:cs typeface="Arial"/>
              </a:rPr>
              <a:t>  </a:t>
            </a:r>
            <a:r>
              <a:rPr dirty="0" sz="2000" spc="-10" i="1">
                <a:latin typeface="Arial"/>
                <a:cs typeface="Arial"/>
              </a:rPr>
              <a:t>funzioni aziendali;</a:t>
            </a:r>
            <a:endParaRPr sz="2000">
              <a:latin typeface="Arial"/>
              <a:cs typeface="Arial"/>
            </a:endParaRPr>
          </a:p>
          <a:p>
            <a:pPr algn="just" marL="355600" marR="5080" indent="-342900">
              <a:lnSpc>
                <a:spcPct val="100000"/>
              </a:lnSpc>
              <a:buFont typeface="Wingdings"/>
              <a:buChar char=""/>
              <a:tabLst>
                <a:tab pos="355600" algn="l"/>
              </a:tabLst>
            </a:pP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8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presenza</a:t>
            </a:r>
            <a:r>
              <a:rPr dirty="0" sz="2000" spc="8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8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un</a:t>
            </a:r>
            <a:r>
              <a:rPr dirty="0" sz="2000" spc="8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organigramma</a:t>
            </a:r>
            <a:r>
              <a:rPr dirty="0" sz="2000" spc="7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aziendale</a:t>
            </a:r>
            <a:r>
              <a:rPr dirty="0" sz="2000" spc="8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con</a:t>
            </a:r>
            <a:r>
              <a:rPr dirty="0" sz="2000" spc="8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chiara</a:t>
            </a:r>
            <a:r>
              <a:rPr dirty="0" sz="2000" spc="8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identificazione</a:t>
            </a:r>
            <a:r>
              <a:rPr dirty="0" sz="2000" spc="90" i="1">
                <a:latin typeface="Arial"/>
                <a:cs typeface="Arial"/>
              </a:rPr>
              <a:t>  </a:t>
            </a:r>
            <a:r>
              <a:rPr dirty="0" sz="2000" spc="-10" i="1">
                <a:latin typeface="Arial"/>
                <a:cs typeface="Arial"/>
              </a:rPr>
              <a:t>delle </a:t>
            </a:r>
            <a:r>
              <a:rPr dirty="0" sz="2000" i="1">
                <a:latin typeface="Arial"/>
                <a:cs typeface="Arial"/>
              </a:rPr>
              <a:t>funzioni,</a:t>
            </a:r>
            <a:r>
              <a:rPr dirty="0" sz="2000" spc="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dei</a:t>
            </a:r>
            <a:r>
              <a:rPr dirty="0" sz="2000" spc="1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compiti</a:t>
            </a:r>
            <a:r>
              <a:rPr dirty="0" sz="2000" spc="1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1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delle</a:t>
            </a:r>
            <a:r>
              <a:rPr dirty="0" sz="2000" spc="1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linee</a:t>
            </a:r>
            <a:r>
              <a:rPr dirty="0" sz="2000" spc="1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responsabilità</a:t>
            </a:r>
            <a:r>
              <a:rPr dirty="0" sz="2000" spc="1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1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che</a:t>
            </a:r>
            <a:r>
              <a:rPr dirty="0" sz="2000" spc="1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evidenzi</a:t>
            </a:r>
            <a:r>
              <a:rPr dirty="0" sz="2000" spc="1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le</a:t>
            </a:r>
            <a:r>
              <a:rPr dirty="0" sz="2000" spc="10" i="1">
                <a:latin typeface="Arial"/>
                <a:cs typeface="Arial"/>
              </a:rPr>
              <a:t>  </a:t>
            </a:r>
            <a:r>
              <a:rPr dirty="0" sz="2000" spc="-10" i="1">
                <a:latin typeface="Arial"/>
                <a:cs typeface="Arial"/>
              </a:rPr>
              <a:t>attività </a:t>
            </a:r>
            <a:r>
              <a:rPr dirty="0" sz="2000" i="1">
                <a:latin typeface="Arial"/>
                <a:cs typeface="Arial"/>
              </a:rPr>
              <a:t>decisionale</a:t>
            </a:r>
            <a:r>
              <a:rPr dirty="0" sz="2000" spc="3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3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direttiva</a:t>
            </a:r>
            <a:r>
              <a:rPr dirty="0" sz="2000" spc="3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della</a:t>
            </a:r>
            <a:r>
              <a:rPr dirty="0" sz="2000" spc="3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società</a:t>
            </a:r>
            <a:r>
              <a:rPr dirty="0" sz="2000" spc="3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tramite</a:t>
            </a:r>
            <a:r>
              <a:rPr dirty="0" sz="2000" spc="3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</a:t>
            </a:r>
            <a:r>
              <a:rPr dirty="0" sz="2000" spc="3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suoi</a:t>
            </a:r>
            <a:r>
              <a:rPr dirty="0" sz="2000" spc="3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organi</a:t>
            </a:r>
            <a:r>
              <a:rPr dirty="0" sz="2000" spc="3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delegati</a:t>
            </a:r>
            <a:r>
              <a:rPr dirty="0" sz="2000" spc="3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cui</a:t>
            </a:r>
            <a:r>
              <a:rPr dirty="0" sz="2000" spc="3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sono</a:t>
            </a:r>
            <a:r>
              <a:rPr dirty="0" sz="2000" spc="32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stati </a:t>
            </a:r>
            <a:r>
              <a:rPr dirty="0" sz="2000" i="1">
                <a:latin typeface="Arial"/>
                <a:cs typeface="Arial"/>
              </a:rPr>
              <a:t>attribuiti</a:t>
            </a:r>
            <a:r>
              <a:rPr dirty="0" sz="2000" spc="-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relativi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poteri;</a:t>
            </a:r>
            <a:endParaRPr sz="2000">
              <a:latin typeface="Arial"/>
              <a:cs typeface="Arial"/>
            </a:endParaRPr>
          </a:p>
          <a:p>
            <a:pPr algn="just" marL="355600" marR="6985" indent="-342900">
              <a:lnSpc>
                <a:spcPct val="100000"/>
              </a:lnSpc>
              <a:buFont typeface="Wingdings"/>
              <a:buChar char=""/>
              <a:tabLst>
                <a:tab pos="355600" algn="l"/>
              </a:tabLst>
            </a:pP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2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previsione</a:t>
            </a:r>
            <a:r>
              <a:rPr dirty="0" sz="2000" spc="2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2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procedure</a:t>
            </a:r>
            <a:r>
              <a:rPr dirty="0" sz="2000" spc="2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che</a:t>
            </a:r>
            <a:r>
              <a:rPr dirty="0" sz="2000" spc="2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assicurino</a:t>
            </a:r>
            <a:r>
              <a:rPr dirty="0" sz="2000" spc="2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l'efficienza</a:t>
            </a:r>
            <a:r>
              <a:rPr dirty="0" sz="2000" spc="2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2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l'efficacia</a:t>
            </a:r>
            <a:r>
              <a:rPr dirty="0" sz="2000" spc="2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della</a:t>
            </a:r>
            <a:r>
              <a:rPr dirty="0" sz="2000" spc="26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gestione </a:t>
            </a:r>
            <a:r>
              <a:rPr dirty="0" sz="2000" i="1">
                <a:latin typeface="Arial"/>
                <a:cs typeface="Arial"/>
              </a:rPr>
              <a:t>dei</a:t>
            </a:r>
            <a:r>
              <a:rPr dirty="0" sz="2000" spc="459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rischi</a:t>
            </a:r>
            <a:r>
              <a:rPr dirty="0" sz="2000" spc="4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4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</a:t>
            </a:r>
            <a:r>
              <a:rPr dirty="0" sz="2000" spc="4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sistema</a:t>
            </a:r>
            <a:r>
              <a:rPr dirty="0" sz="2000" spc="459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4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controllo</a:t>
            </a:r>
            <a:r>
              <a:rPr dirty="0" sz="2000" spc="4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nonché</a:t>
            </a:r>
            <a:r>
              <a:rPr dirty="0" sz="2000" spc="4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4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completezza,</a:t>
            </a:r>
            <a:r>
              <a:rPr dirty="0" sz="2000" spc="4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4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tempestività</a:t>
            </a:r>
            <a:r>
              <a:rPr dirty="0" sz="2000" spc="459" i="1">
                <a:latin typeface="Arial"/>
                <a:cs typeface="Arial"/>
              </a:rPr>
              <a:t> </a:t>
            </a:r>
            <a:r>
              <a:rPr dirty="0" sz="2000" spc="-50" i="1">
                <a:latin typeface="Arial"/>
                <a:cs typeface="Arial"/>
              </a:rPr>
              <a:t>e </a:t>
            </a:r>
            <a:r>
              <a:rPr dirty="0" sz="2000" i="1">
                <a:latin typeface="Arial"/>
                <a:cs typeface="Arial"/>
              </a:rPr>
              <a:t>l'attendibilità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dei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relativi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flussi</a:t>
            </a:r>
            <a:r>
              <a:rPr dirty="0" sz="2000" spc="-5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informativi;</a:t>
            </a:r>
            <a:endParaRPr sz="2000">
              <a:latin typeface="Arial"/>
              <a:cs typeface="Arial"/>
            </a:endParaRPr>
          </a:p>
          <a:p>
            <a:pPr algn="just" marL="355600" marR="6350" indent="-342900">
              <a:lnSpc>
                <a:spcPct val="100000"/>
              </a:lnSpc>
              <a:buFont typeface="Wingdings"/>
              <a:buChar char=""/>
              <a:tabLst>
                <a:tab pos="355600" algn="l"/>
              </a:tabLst>
            </a:pP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previsione</a:t>
            </a:r>
            <a:r>
              <a:rPr dirty="0" sz="2000" spc="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procedure</a:t>
            </a:r>
            <a:r>
              <a:rPr dirty="0" sz="2000" spc="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che</a:t>
            </a:r>
            <a:r>
              <a:rPr dirty="0" sz="2000" spc="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assicurino</a:t>
            </a:r>
            <a:r>
              <a:rPr dirty="0" sz="2000" spc="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presenza</a:t>
            </a:r>
            <a:r>
              <a:rPr dirty="0" sz="2000" spc="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personale</a:t>
            </a:r>
            <a:r>
              <a:rPr dirty="0" sz="2000" spc="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</a:t>
            </a:r>
            <a:r>
              <a:rPr dirty="0" sz="2000" spc="7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adeguata </a:t>
            </a:r>
            <a:r>
              <a:rPr dirty="0" sz="2000" i="1">
                <a:latin typeface="Arial"/>
                <a:cs typeface="Arial"/>
              </a:rPr>
              <a:t>professionalità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competenza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</a:t>
            </a:r>
            <a:r>
              <a:rPr dirty="0" sz="2000" spc="-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svolgere</a:t>
            </a:r>
            <a:r>
              <a:rPr dirty="0" sz="2000" spc="-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le</a:t>
            </a:r>
            <a:r>
              <a:rPr dirty="0" sz="2000" spc="-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funzioni</a:t>
            </a:r>
            <a:r>
              <a:rPr dirty="0" sz="2000" spc="-2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assegnate;</a:t>
            </a:r>
            <a:endParaRPr sz="2000">
              <a:latin typeface="Arial"/>
              <a:cs typeface="Arial"/>
            </a:endParaRPr>
          </a:p>
          <a:p>
            <a:pPr algn="just" marL="355600" marR="5080" indent="-342900">
              <a:lnSpc>
                <a:spcPct val="100000"/>
              </a:lnSpc>
              <a:buFont typeface="Wingdings"/>
              <a:buChar char=""/>
              <a:tabLst>
                <a:tab pos="355600" algn="l"/>
              </a:tabLst>
            </a:pP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1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previsione</a:t>
            </a:r>
            <a:r>
              <a:rPr dirty="0" sz="2000" spc="1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chiare</a:t>
            </a:r>
            <a:r>
              <a:rPr dirty="0" sz="2000" spc="1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direttive</a:t>
            </a:r>
            <a:r>
              <a:rPr dirty="0" sz="2000" spc="1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1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procedure</a:t>
            </a:r>
            <a:r>
              <a:rPr dirty="0" sz="2000" spc="1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aziendali</a:t>
            </a:r>
            <a:r>
              <a:rPr dirty="0" sz="2000" spc="1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1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il</a:t>
            </a:r>
            <a:r>
              <a:rPr dirty="0" sz="2000" spc="1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loro</a:t>
            </a:r>
            <a:r>
              <a:rPr dirty="0" sz="2000" spc="1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aggiornamento</a:t>
            </a:r>
            <a:r>
              <a:rPr dirty="0" sz="2000" spc="135" i="1">
                <a:latin typeface="Arial"/>
                <a:cs typeface="Arial"/>
              </a:rPr>
              <a:t> </a:t>
            </a:r>
            <a:r>
              <a:rPr dirty="0" sz="2000" spc="-25" i="1">
                <a:latin typeface="Arial"/>
                <a:cs typeface="Arial"/>
              </a:rPr>
              <a:t>ed </a:t>
            </a:r>
            <a:r>
              <a:rPr dirty="0" sz="2000" i="1">
                <a:latin typeface="Arial"/>
                <a:cs typeface="Arial"/>
              </a:rPr>
              <a:t>effettiva</a:t>
            </a:r>
            <a:r>
              <a:rPr dirty="0" sz="2000" spc="-8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diffusione;</a:t>
            </a:r>
            <a:endParaRPr sz="2000">
              <a:latin typeface="Arial"/>
              <a:cs typeface="Arial"/>
            </a:endParaRPr>
          </a:p>
          <a:p>
            <a:pPr algn="just" marL="355600" marR="6985" indent="-342900">
              <a:lnSpc>
                <a:spcPct val="100000"/>
              </a:lnSpc>
              <a:buFont typeface="Wingdings"/>
              <a:buChar char=""/>
              <a:tabLst>
                <a:tab pos="355600" algn="l"/>
              </a:tabLst>
            </a:pP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1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generala</a:t>
            </a:r>
            <a:r>
              <a:rPr dirty="0" sz="2000" spc="1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l’assenza</a:t>
            </a:r>
            <a:r>
              <a:rPr dirty="0" sz="2000" spc="1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si</a:t>
            </a:r>
            <a:r>
              <a:rPr dirty="0" sz="2000" spc="1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irregolarità</a:t>
            </a:r>
            <a:r>
              <a:rPr dirty="0" sz="2000" spc="1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organizzative,</a:t>
            </a:r>
            <a:r>
              <a:rPr dirty="0" sz="2000" spc="1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infatti,</a:t>
            </a:r>
            <a:r>
              <a:rPr dirty="0" sz="2000" spc="1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sono</a:t>
            </a:r>
            <a:r>
              <a:rPr dirty="0" sz="2000" spc="18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idonee</a:t>
            </a:r>
            <a:r>
              <a:rPr dirty="0" sz="2000" spc="1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</a:t>
            </a:r>
            <a:r>
              <a:rPr dirty="0" sz="2000" spc="17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produrre </a:t>
            </a:r>
            <a:r>
              <a:rPr dirty="0" sz="2000" i="1">
                <a:latin typeface="Arial"/>
                <a:cs typeface="Arial"/>
              </a:rPr>
              <a:t>inefficienze</a:t>
            </a:r>
            <a:r>
              <a:rPr dirty="0" sz="2000" spc="40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40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che</a:t>
            </a:r>
            <a:r>
              <a:rPr dirty="0" sz="2000" spc="3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si</a:t>
            </a:r>
            <a:r>
              <a:rPr dirty="0" sz="2000" spc="4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ripercuotono</a:t>
            </a:r>
            <a:r>
              <a:rPr dirty="0" sz="2000" spc="40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inevitabilmente</a:t>
            </a:r>
            <a:r>
              <a:rPr dirty="0" sz="2000" spc="409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sulla</a:t>
            </a:r>
            <a:r>
              <a:rPr dirty="0" sz="2000" spc="409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gestione</a:t>
            </a:r>
            <a:r>
              <a:rPr dirty="0" sz="2000" spc="40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imprenditoriale </a:t>
            </a:r>
            <a:r>
              <a:rPr dirty="0" sz="2000" i="1">
                <a:latin typeface="Arial"/>
                <a:cs typeface="Arial"/>
              </a:rPr>
              <a:t>della</a:t>
            </a:r>
            <a:r>
              <a:rPr dirty="0" sz="2000" spc="-7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società.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0" name="object 10" descr=""/>
          <p:cNvGrpSpPr/>
          <p:nvPr/>
        </p:nvGrpSpPr>
        <p:grpSpPr>
          <a:xfrm>
            <a:off x="441959" y="1031747"/>
            <a:ext cx="9660255" cy="2143125"/>
            <a:chOff x="441959" y="1031747"/>
            <a:chExt cx="9660255" cy="2143125"/>
          </a:xfrm>
        </p:grpSpPr>
        <p:pic>
          <p:nvPicPr>
            <p:cNvPr id="11" name="object 1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724400" y="2476500"/>
              <a:ext cx="838962" cy="685038"/>
            </a:xfrm>
            <a:prstGeom prst="rect">
              <a:avLst/>
            </a:prstGeom>
          </p:spPr>
        </p:pic>
        <p:sp>
          <p:nvSpPr>
            <p:cNvPr id="12" name="object 12" descr=""/>
            <p:cNvSpPr/>
            <p:nvPr/>
          </p:nvSpPr>
          <p:spPr>
            <a:xfrm>
              <a:off x="4725162" y="2477261"/>
              <a:ext cx="838200" cy="684530"/>
            </a:xfrm>
            <a:custGeom>
              <a:avLst/>
              <a:gdLst/>
              <a:ahLst/>
              <a:cxnLst/>
              <a:rect l="l" t="t" r="r" b="b"/>
              <a:pathLst>
                <a:path w="838200" h="684530">
                  <a:moveTo>
                    <a:pt x="0" y="342138"/>
                  </a:moveTo>
                  <a:lnTo>
                    <a:pt x="209550" y="342138"/>
                  </a:lnTo>
                  <a:lnTo>
                    <a:pt x="209550" y="0"/>
                  </a:lnTo>
                  <a:lnTo>
                    <a:pt x="628650" y="0"/>
                  </a:lnTo>
                  <a:lnTo>
                    <a:pt x="628650" y="342138"/>
                  </a:lnTo>
                  <a:lnTo>
                    <a:pt x="838200" y="342138"/>
                  </a:lnTo>
                  <a:lnTo>
                    <a:pt x="419100" y="684276"/>
                  </a:lnTo>
                  <a:lnTo>
                    <a:pt x="0" y="342138"/>
                  </a:lnTo>
                  <a:close/>
                </a:path>
              </a:pathLst>
            </a:custGeom>
            <a:ln w="25908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41959" y="1031747"/>
              <a:ext cx="9659874" cy="1325118"/>
            </a:xfrm>
            <a:prstGeom prst="rect">
              <a:avLst/>
            </a:prstGeom>
          </p:spPr>
        </p:pic>
      </p:grpSp>
      <p:sp>
        <p:nvSpPr>
          <p:cNvPr id="14" name="object 14" descr=""/>
          <p:cNvSpPr txBox="1"/>
          <p:nvPr/>
        </p:nvSpPr>
        <p:spPr>
          <a:xfrm>
            <a:off x="442722" y="1032510"/>
            <a:ext cx="9659620" cy="1324610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8735" rIns="0" bIns="0" rtlCol="0" vert="horz">
            <a:spAutoFit/>
          </a:bodyPr>
          <a:lstStyle/>
          <a:p>
            <a:pPr algn="just" marL="90805" marR="84455">
              <a:lnSpc>
                <a:spcPct val="100000"/>
              </a:lnSpc>
              <a:spcBef>
                <a:spcPts val="305"/>
              </a:spcBef>
            </a:pPr>
            <a:r>
              <a:rPr dirty="0" sz="2000" i="1">
                <a:latin typeface="Arial"/>
                <a:cs typeface="Arial"/>
              </a:rPr>
              <a:t>L'obiettivo</a:t>
            </a:r>
            <a:r>
              <a:rPr dirty="0" sz="2000" spc="229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degli</a:t>
            </a:r>
            <a:r>
              <a:rPr dirty="0" sz="2000" spc="2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adeguati</a:t>
            </a:r>
            <a:r>
              <a:rPr dirty="0" sz="2000" spc="2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assetti</a:t>
            </a:r>
            <a:r>
              <a:rPr dirty="0" sz="2000" spc="2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organizzativi</a:t>
            </a:r>
            <a:r>
              <a:rPr dirty="0" sz="2000" spc="229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è</a:t>
            </a:r>
            <a:r>
              <a:rPr dirty="0" sz="2000" spc="2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quello</a:t>
            </a:r>
            <a:r>
              <a:rPr dirty="0" sz="2000" spc="2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229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assicurare</a:t>
            </a:r>
            <a:r>
              <a:rPr dirty="0" sz="2000" spc="2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l'istituzione</a:t>
            </a:r>
            <a:r>
              <a:rPr dirty="0" sz="2000" spc="225" i="1">
                <a:latin typeface="Arial"/>
                <a:cs typeface="Arial"/>
              </a:rPr>
              <a:t> </a:t>
            </a:r>
            <a:r>
              <a:rPr dirty="0" sz="2000" spc="-25" i="1">
                <a:latin typeface="Arial"/>
                <a:cs typeface="Arial"/>
              </a:rPr>
              <a:t>di </a:t>
            </a:r>
            <a:r>
              <a:rPr dirty="0" sz="2000" i="1">
                <a:latin typeface="Arial"/>
                <a:cs typeface="Arial"/>
              </a:rPr>
              <a:t>procedure</a:t>
            </a:r>
            <a:r>
              <a:rPr dirty="0" sz="2000" spc="4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interne</a:t>
            </a:r>
            <a:r>
              <a:rPr dirty="0" sz="2000" spc="4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che</a:t>
            </a:r>
            <a:r>
              <a:rPr dirty="0" sz="2000" spc="409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risultino</a:t>
            </a:r>
            <a:r>
              <a:rPr dirty="0" sz="2000" spc="4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adeguate</a:t>
            </a:r>
            <a:r>
              <a:rPr dirty="0" sz="2000" spc="4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rispetto</a:t>
            </a:r>
            <a:r>
              <a:rPr dirty="0" sz="2000" spc="4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alle</a:t>
            </a:r>
            <a:r>
              <a:rPr dirty="0" sz="2000" spc="4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esigenze</a:t>
            </a:r>
            <a:r>
              <a:rPr dirty="0" sz="2000" spc="4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4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business</a:t>
            </a:r>
            <a:r>
              <a:rPr dirty="0" sz="2000" spc="4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430" i="1">
                <a:latin typeface="Arial"/>
                <a:cs typeface="Arial"/>
              </a:rPr>
              <a:t> </a:t>
            </a:r>
            <a:r>
              <a:rPr dirty="0" sz="2000" spc="-25" i="1">
                <a:latin typeface="Arial"/>
                <a:cs typeface="Arial"/>
              </a:rPr>
              <a:t>di </a:t>
            </a:r>
            <a:r>
              <a:rPr dirty="0" sz="2000" i="1">
                <a:latin typeface="Arial"/>
                <a:cs typeface="Arial"/>
              </a:rPr>
              <a:t>governance</a:t>
            </a:r>
            <a:r>
              <a:rPr dirty="0" sz="2000" spc="-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termini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assicurare: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15" name="object 15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575035" y="946403"/>
            <a:ext cx="6986016" cy="8214359"/>
          </a:xfrm>
          <a:prstGeom prst="rect">
            <a:avLst/>
          </a:prstGeom>
        </p:spPr>
      </p:pic>
      <p:sp>
        <p:nvSpPr>
          <p:cNvPr id="16" name="object 16" descr=""/>
          <p:cNvSpPr txBox="1"/>
          <p:nvPr/>
        </p:nvSpPr>
        <p:spPr>
          <a:xfrm>
            <a:off x="5200650" y="9498888"/>
            <a:ext cx="921321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20</a:t>
            </a:r>
            <a:r>
              <a:rPr dirty="0" sz="1800" spc="-3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ottobre</a:t>
            </a:r>
            <a:r>
              <a:rPr dirty="0" sz="1800" spc="-4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2025</a:t>
            </a:r>
            <a:r>
              <a:rPr dirty="0" sz="1800" spc="-2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Roma</a:t>
            </a:r>
            <a:r>
              <a:rPr dirty="0" sz="1800" spc="-1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4F81BC"/>
                </a:solidFill>
                <a:latin typeface="Calibri"/>
                <a:cs typeface="Calibri"/>
              </a:rPr>
              <a:t>Palazzo</a:t>
            </a:r>
            <a:r>
              <a:rPr dirty="0" sz="1800" spc="-4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4F81BC"/>
                </a:solidFill>
                <a:latin typeface="Calibri"/>
                <a:cs typeface="Calibri"/>
              </a:rPr>
              <a:t>Valentini</a:t>
            </a:r>
            <a:r>
              <a:rPr dirty="0" sz="1800" spc="-4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–</a:t>
            </a:r>
            <a:r>
              <a:rPr dirty="0" sz="1800" spc="-2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Convegno</a:t>
            </a:r>
            <a:r>
              <a:rPr dirty="0" sz="1800" spc="-6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4F81BC"/>
                </a:solidFill>
                <a:latin typeface="Calibri"/>
                <a:cs typeface="Calibri"/>
              </a:rPr>
              <a:t>«Sostenibilità</a:t>
            </a:r>
            <a:r>
              <a:rPr dirty="0" sz="1800" spc="-6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e</a:t>
            </a:r>
            <a:r>
              <a:rPr dirty="0" sz="1800" spc="-3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Business</a:t>
            </a:r>
            <a:r>
              <a:rPr dirty="0" sz="1800" spc="-2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Continuity</a:t>
            </a:r>
            <a:r>
              <a:rPr dirty="0" sz="1800" spc="-5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4F81BC"/>
                </a:solidFill>
                <a:latin typeface="Calibri"/>
                <a:cs typeface="Calibri"/>
              </a:rPr>
              <a:t>(AISL_O)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-3"/>
            <a:ext cx="18288000" cy="10287000"/>
            <a:chOff x="0" y="-3"/>
            <a:chExt cx="18288000" cy="10287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8156174" cy="10287000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18003012" y="-3"/>
              <a:ext cx="284480" cy="10287000"/>
            </a:xfrm>
            <a:custGeom>
              <a:avLst/>
              <a:gdLst/>
              <a:ahLst/>
              <a:cxnLst/>
              <a:rect l="l" t="t" r="r" b="b"/>
              <a:pathLst>
                <a:path w="284480" h="10287000">
                  <a:moveTo>
                    <a:pt x="284378" y="0"/>
                  </a:moveTo>
                  <a:lnTo>
                    <a:pt x="0" y="0"/>
                  </a:lnTo>
                  <a:lnTo>
                    <a:pt x="0" y="10287000"/>
                  </a:lnTo>
                  <a:lnTo>
                    <a:pt x="284378" y="10287000"/>
                  </a:lnTo>
                  <a:lnTo>
                    <a:pt x="284378" y="0"/>
                  </a:lnTo>
                  <a:close/>
                </a:path>
              </a:pathLst>
            </a:custGeom>
            <a:solidFill>
              <a:srgbClr val="D92A04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836547" y="223011"/>
            <a:ext cx="13949680" cy="512445"/>
          </a:xfrm>
          <a:prstGeom prst="rect"/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3925"/>
              </a:lnSpc>
              <a:tabLst>
                <a:tab pos="3908425" algn="l"/>
                <a:tab pos="4431665" algn="l"/>
                <a:tab pos="7359650" algn="l"/>
                <a:tab pos="9784080" algn="l"/>
              </a:tabLst>
            </a:pPr>
            <a:r>
              <a:rPr dirty="0" sz="3600" spc="295">
                <a:solidFill>
                  <a:srgbClr val="FFFFFF"/>
                </a:solidFill>
              </a:rPr>
              <a:t>GOVERNANCE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-50">
                <a:solidFill>
                  <a:srgbClr val="FFFFFF"/>
                </a:solidFill>
              </a:rPr>
              <a:t>E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85">
                <a:solidFill>
                  <a:srgbClr val="FFFFFF"/>
                </a:solidFill>
              </a:rPr>
              <a:t>ADEGUATI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80">
                <a:solidFill>
                  <a:srgbClr val="FFFFFF"/>
                </a:solidFill>
              </a:rPr>
              <a:t>ASSETTI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305">
                <a:solidFill>
                  <a:srgbClr val="FFFFFF"/>
                </a:solidFill>
              </a:rPr>
              <a:t>ORGANIZZATIVI</a:t>
            </a:r>
            <a:endParaRPr sz="3600"/>
          </a:p>
        </p:txBody>
      </p:sp>
      <p:pic>
        <p:nvPicPr>
          <p:cNvPr id="6" name="object 6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1208" y="1714500"/>
            <a:ext cx="9810750" cy="1632966"/>
          </a:xfrm>
          <a:prstGeom prst="rect">
            <a:avLst/>
          </a:prstGeom>
        </p:spPr>
      </p:pic>
      <p:sp>
        <p:nvSpPr>
          <p:cNvPr id="7" name="object 7" descr=""/>
          <p:cNvSpPr txBox="1"/>
          <p:nvPr/>
        </p:nvSpPr>
        <p:spPr>
          <a:xfrm>
            <a:off x="521969" y="1715261"/>
            <a:ext cx="9810115" cy="1632585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8100" rIns="0" bIns="0" rtlCol="0" vert="horz">
            <a:spAutoFit/>
          </a:bodyPr>
          <a:lstStyle/>
          <a:p>
            <a:pPr algn="just" marL="34290" marR="26670">
              <a:lnSpc>
                <a:spcPct val="100000"/>
              </a:lnSpc>
              <a:spcBef>
                <a:spcPts val="300"/>
              </a:spcBef>
            </a:pP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9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definizione</a:t>
            </a:r>
            <a:r>
              <a:rPr dirty="0" sz="2000" spc="9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9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adeguati</a:t>
            </a:r>
            <a:r>
              <a:rPr dirty="0" sz="2000" spc="9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assetti</a:t>
            </a:r>
            <a:r>
              <a:rPr dirty="0" sz="2000" spc="9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organizzativi,</a:t>
            </a:r>
            <a:r>
              <a:rPr dirty="0" sz="2000" spc="9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parte</a:t>
            </a:r>
            <a:r>
              <a:rPr dirty="0" sz="2000" spc="9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del</a:t>
            </a:r>
            <a:r>
              <a:rPr dirty="0" sz="2000" spc="9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presupposto</a:t>
            </a:r>
            <a:r>
              <a:rPr dirty="0" sz="2000" spc="9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che,</a:t>
            </a:r>
            <a:r>
              <a:rPr dirty="0" sz="2000" spc="90" i="1">
                <a:latin typeface="Arial"/>
                <a:cs typeface="Arial"/>
              </a:rPr>
              <a:t>  </a:t>
            </a:r>
            <a:r>
              <a:rPr dirty="0" sz="2000" spc="-25" i="1">
                <a:latin typeface="Arial"/>
                <a:cs typeface="Arial"/>
              </a:rPr>
              <a:t>per </a:t>
            </a:r>
            <a:r>
              <a:rPr dirty="0" sz="2000" i="1">
                <a:latin typeface="Arial"/>
                <a:cs typeface="Arial"/>
              </a:rPr>
              <a:t>funzionare,</a:t>
            </a:r>
            <a:r>
              <a:rPr dirty="0" sz="2000" spc="204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il</a:t>
            </a:r>
            <a:r>
              <a:rPr dirty="0" sz="2000" spc="204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modello</a:t>
            </a:r>
            <a:r>
              <a:rPr dirty="0" sz="2000" spc="2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gestionale</a:t>
            </a:r>
            <a:r>
              <a:rPr dirty="0" sz="2000" spc="2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deve</a:t>
            </a:r>
            <a:r>
              <a:rPr dirty="0" sz="2000" spc="20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essere</a:t>
            </a:r>
            <a:r>
              <a:rPr dirty="0" sz="2000" spc="2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1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grado</a:t>
            </a:r>
            <a:r>
              <a:rPr dirty="0" sz="2000" spc="2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controllare</a:t>
            </a:r>
            <a:r>
              <a:rPr dirty="0" sz="2000" spc="20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204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monitorare</a:t>
            </a:r>
            <a:r>
              <a:rPr dirty="0" sz="2000" spc="200" i="1">
                <a:latin typeface="Arial"/>
                <a:cs typeface="Arial"/>
              </a:rPr>
              <a:t> </a:t>
            </a:r>
            <a:r>
              <a:rPr dirty="0" sz="2000" spc="-25" i="1">
                <a:latin typeface="Arial"/>
                <a:cs typeface="Arial"/>
              </a:rPr>
              <a:t>le </a:t>
            </a:r>
            <a:r>
              <a:rPr dirty="0" sz="2000" i="1">
                <a:latin typeface="Arial"/>
                <a:cs typeface="Arial"/>
              </a:rPr>
              <a:t>variabili</a:t>
            </a:r>
            <a:r>
              <a:rPr dirty="0" sz="2000" spc="10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che</a:t>
            </a:r>
            <a:r>
              <a:rPr dirty="0" sz="2000" spc="11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incidono</a:t>
            </a:r>
            <a:r>
              <a:rPr dirty="0" sz="2000" spc="10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10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potrebbero</a:t>
            </a:r>
            <a:r>
              <a:rPr dirty="0" sz="2000" spc="10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influire</a:t>
            </a:r>
            <a:r>
              <a:rPr dirty="0" sz="2000" spc="10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sull'equilibrio</a:t>
            </a:r>
            <a:r>
              <a:rPr dirty="0" sz="2000" spc="11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aziendale</a:t>
            </a:r>
            <a:r>
              <a:rPr dirty="0" sz="2000" spc="11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10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minare</a:t>
            </a:r>
            <a:r>
              <a:rPr dirty="0" sz="2000" spc="110" i="1">
                <a:latin typeface="Arial"/>
                <a:cs typeface="Arial"/>
              </a:rPr>
              <a:t>  </a:t>
            </a:r>
            <a:r>
              <a:rPr dirty="0" sz="2000" spc="-25" i="1">
                <a:latin typeface="Arial"/>
                <a:cs typeface="Arial"/>
              </a:rPr>
              <a:t>la </a:t>
            </a:r>
            <a:r>
              <a:rPr dirty="0" sz="2000" i="1">
                <a:latin typeface="Arial"/>
                <a:cs typeface="Arial"/>
              </a:rPr>
              <a:t>continuità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dell’impresa.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8" name="object 8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21208" y="4384547"/>
            <a:ext cx="9810750" cy="2864358"/>
          </a:xfrm>
          <a:prstGeom prst="rect">
            <a:avLst/>
          </a:prstGeom>
        </p:spPr>
      </p:pic>
      <p:sp>
        <p:nvSpPr>
          <p:cNvPr id="9" name="object 9" descr=""/>
          <p:cNvSpPr txBox="1"/>
          <p:nvPr/>
        </p:nvSpPr>
        <p:spPr>
          <a:xfrm>
            <a:off x="521969" y="4386834"/>
            <a:ext cx="9810115" cy="2862580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8735" rIns="0" bIns="0" rtlCol="0" vert="horz">
            <a:spAutoFit/>
          </a:bodyPr>
          <a:lstStyle/>
          <a:p>
            <a:pPr marL="34290">
              <a:lnSpc>
                <a:spcPct val="100000"/>
              </a:lnSpc>
              <a:spcBef>
                <a:spcPts val="305"/>
              </a:spcBef>
            </a:pPr>
            <a:r>
              <a:rPr dirty="0" sz="2000" i="1">
                <a:latin typeface="Arial"/>
                <a:cs typeface="Arial"/>
              </a:rPr>
              <a:t>Le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principali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variabili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che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compongono</a:t>
            </a:r>
            <a:r>
              <a:rPr dirty="0" sz="2000" spc="-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l'assetto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organizzativo</a:t>
            </a:r>
            <a:r>
              <a:rPr dirty="0" sz="2000" spc="-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sono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rappresentati</a:t>
            </a:r>
            <a:r>
              <a:rPr dirty="0" sz="2000" spc="-65" i="1">
                <a:latin typeface="Arial"/>
                <a:cs typeface="Arial"/>
              </a:rPr>
              <a:t> </a:t>
            </a:r>
            <a:r>
              <a:rPr dirty="0" sz="2000" spc="-25" i="1">
                <a:latin typeface="Arial"/>
                <a:cs typeface="Arial"/>
              </a:rPr>
              <a:t>da: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sz="2000">
              <a:latin typeface="Arial"/>
              <a:cs typeface="Arial"/>
            </a:endParaRPr>
          </a:p>
          <a:p>
            <a:pPr marL="376555" indent="-342265">
              <a:lnSpc>
                <a:spcPct val="100000"/>
              </a:lnSpc>
              <a:buFont typeface="Wingdings"/>
              <a:buChar char=""/>
              <a:tabLst>
                <a:tab pos="376555" algn="l"/>
              </a:tabLst>
            </a:pPr>
            <a:r>
              <a:rPr dirty="0" sz="2000" i="1">
                <a:latin typeface="Arial"/>
                <a:cs typeface="Arial"/>
              </a:rPr>
              <a:t>Struttura</a:t>
            </a:r>
            <a:r>
              <a:rPr dirty="0" sz="2000" spc="-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organizzativa</a:t>
            </a:r>
            <a:r>
              <a:rPr dirty="0" sz="2000" spc="-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(che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interessa</a:t>
            </a:r>
            <a:r>
              <a:rPr dirty="0" sz="2000" spc="-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unità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lavorative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compiti</a:t>
            </a:r>
            <a:r>
              <a:rPr dirty="0" sz="2000" spc="-2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assegnati);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0"/>
              </a:spcBef>
              <a:buFont typeface="Wingdings"/>
              <a:buChar char=""/>
            </a:pPr>
            <a:endParaRPr sz="2000">
              <a:latin typeface="Arial"/>
              <a:cs typeface="Arial"/>
            </a:endParaRPr>
          </a:p>
          <a:p>
            <a:pPr marL="376555" indent="-342265">
              <a:lnSpc>
                <a:spcPct val="100000"/>
              </a:lnSpc>
              <a:buFont typeface="Wingdings"/>
              <a:buChar char=""/>
              <a:tabLst>
                <a:tab pos="376555" algn="l"/>
              </a:tabLst>
            </a:pPr>
            <a:r>
              <a:rPr dirty="0" sz="2000" i="1">
                <a:latin typeface="Arial"/>
                <a:cs typeface="Arial"/>
              </a:rPr>
              <a:t>Stile</a:t>
            </a:r>
            <a:r>
              <a:rPr dirty="0" sz="2000" spc="-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leadership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(modalità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meccanismi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governo</a:t>
            </a:r>
            <a:r>
              <a:rPr dirty="0" sz="2000" spc="-6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dell'impresa);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0"/>
              </a:spcBef>
              <a:buFont typeface="Wingdings"/>
              <a:buChar char=""/>
            </a:pPr>
            <a:endParaRPr sz="2000">
              <a:latin typeface="Arial"/>
              <a:cs typeface="Arial"/>
            </a:endParaRPr>
          </a:p>
          <a:p>
            <a:pPr marL="377190" marR="27940" indent="-342900">
              <a:lnSpc>
                <a:spcPct val="100000"/>
              </a:lnSpc>
              <a:buFont typeface="Wingdings"/>
              <a:buChar char=""/>
              <a:tabLst>
                <a:tab pos="377190" algn="l"/>
                <a:tab pos="1360170" algn="l"/>
                <a:tab pos="2472690" algn="l"/>
                <a:tab pos="3498850" algn="l"/>
                <a:tab pos="3848100" algn="l"/>
                <a:tab pos="5609590" algn="l"/>
                <a:tab pos="6904990" algn="l"/>
                <a:tab pos="8014970" algn="l"/>
                <a:tab pos="8927465" algn="l"/>
              </a:tabLst>
            </a:pPr>
            <a:r>
              <a:rPr dirty="0" sz="2000" spc="-10" i="1">
                <a:latin typeface="Arial"/>
                <a:cs typeface="Arial"/>
              </a:rPr>
              <a:t>Sistemi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operativi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(sistemi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25" i="1">
                <a:latin typeface="Arial"/>
                <a:cs typeface="Arial"/>
              </a:rPr>
              <a:t>di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pianificazione,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decisione,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gestione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risorse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umane, </a:t>
            </a:r>
            <a:r>
              <a:rPr dirty="0" sz="2000" i="1">
                <a:latin typeface="Arial"/>
                <a:cs typeface="Arial"/>
              </a:rPr>
              <a:t>informativi,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-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comunicazione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-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-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gestione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</a:t>
            </a:r>
            <a:r>
              <a:rPr dirty="0" sz="2000" spc="-2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rischio).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0" name="object 10" descr=""/>
          <p:cNvGrpSpPr/>
          <p:nvPr/>
        </p:nvGrpSpPr>
        <p:grpSpPr>
          <a:xfrm>
            <a:off x="4712208" y="1712976"/>
            <a:ext cx="13007340" cy="5535295"/>
            <a:chOff x="4712208" y="1712976"/>
            <a:chExt cx="13007340" cy="5535295"/>
          </a:xfrm>
        </p:grpSpPr>
        <p:pic>
          <p:nvPicPr>
            <p:cNvPr id="11" name="object 11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724400" y="3482340"/>
              <a:ext cx="1067562" cy="686561"/>
            </a:xfrm>
            <a:prstGeom prst="rect">
              <a:avLst/>
            </a:prstGeom>
          </p:spPr>
        </p:pic>
        <p:sp>
          <p:nvSpPr>
            <p:cNvPr id="12" name="object 12" descr=""/>
            <p:cNvSpPr/>
            <p:nvPr/>
          </p:nvSpPr>
          <p:spPr>
            <a:xfrm>
              <a:off x="4725162" y="3483102"/>
              <a:ext cx="1066800" cy="685800"/>
            </a:xfrm>
            <a:custGeom>
              <a:avLst/>
              <a:gdLst/>
              <a:ahLst/>
              <a:cxnLst/>
              <a:rect l="l" t="t" r="r" b="b"/>
              <a:pathLst>
                <a:path w="1066800" h="685800">
                  <a:moveTo>
                    <a:pt x="0" y="342900"/>
                  </a:moveTo>
                  <a:lnTo>
                    <a:pt x="266700" y="342900"/>
                  </a:lnTo>
                  <a:lnTo>
                    <a:pt x="266700" y="0"/>
                  </a:lnTo>
                  <a:lnTo>
                    <a:pt x="800100" y="0"/>
                  </a:lnTo>
                  <a:lnTo>
                    <a:pt x="800100" y="342900"/>
                  </a:lnTo>
                  <a:lnTo>
                    <a:pt x="1066800" y="342900"/>
                  </a:lnTo>
                  <a:lnTo>
                    <a:pt x="533400" y="685800"/>
                  </a:lnTo>
                  <a:lnTo>
                    <a:pt x="0" y="342900"/>
                  </a:lnTo>
                  <a:close/>
                </a:path>
              </a:pathLst>
            </a:custGeom>
            <a:ln w="25908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733532" y="1712976"/>
              <a:ext cx="6986016" cy="5535168"/>
            </a:xfrm>
            <a:prstGeom prst="rect">
              <a:avLst/>
            </a:prstGeom>
          </p:spPr>
        </p:pic>
      </p:grpSp>
      <p:sp>
        <p:nvSpPr>
          <p:cNvPr id="14" name="object 14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10337" rIns="0" bIns="0" rtlCol="0" vert="horz">
            <a:spAutoFit/>
          </a:bodyPr>
          <a:lstStyle/>
          <a:p>
            <a:pPr marL="1165860">
              <a:lnSpc>
                <a:spcPts val="1810"/>
              </a:lnSpc>
            </a:pPr>
            <a:r>
              <a:rPr dirty="0"/>
              <a:t>20</a:t>
            </a:r>
            <a:r>
              <a:rPr dirty="0" spc="-25"/>
              <a:t> </a:t>
            </a:r>
            <a:r>
              <a:rPr dirty="0"/>
              <a:t>ottobre</a:t>
            </a:r>
            <a:r>
              <a:rPr dirty="0" spc="-40"/>
              <a:t> </a:t>
            </a:r>
            <a:r>
              <a:rPr dirty="0"/>
              <a:t>2025</a:t>
            </a:r>
            <a:r>
              <a:rPr dirty="0" spc="-20"/>
              <a:t> </a:t>
            </a:r>
            <a:r>
              <a:rPr dirty="0"/>
              <a:t>Roma</a:t>
            </a:r>
            <a:r>
              <a:rPr dirty="0" spc="-15"/>
              <a:t> </a:t>
            </a:r>
            <a:r>
              <a:rPr dirty="0" spc="-10"/>
              <a:t>Palazzo</a:t>
            </a:r>
            <a:r>
              <a:rPr dirty="0" spc="-45"/>
              <a:t> </a:t>
            </a:r>
            <a:r>
              <a:rPr dirty="0" spc="-10"/>
              <a:t>Valentini</a:t>
            </a:r>
            <a:r>
              <a:rPr dirty="0" spc="-55"/>
              <a:t> </a:t>
            </a:r>
            <a:r>
              <a:rPr dirty="0"/>
              <a:t>–</a:t>
            </a:r>
            <a:r>
              <a:rPr dirty="0" spc="-20"/>
              <a:t> </a:t>
            </a:r>
            <a:r>
              <a:rPr dirty="0"/>
              <a:t>Convegno</a:t>
            </a:r>
            <a:r>
              <a:rPr dirty="0" spc="-60"/>
              <a:t> </a:t>
            </a:r>
            <a:r>
              <a:rPr dirty="0" spc="-10"/>
              <a:t>«Sostenibilità</a:t>
            </a:r>
            <a:r>
              <a:rPr dirty="0" spc="-60"/>
              <a:t> </a:t>
            </a:r>
            <a:r>
              <a:rPr dirty="0"/>
              <a:t>e</a:t>
            </a:r>
            <a:r>
              <a:rPr dirty="0" spc="-25"/>
              <a:t> </a:t>
            </a:r>
            <a:r>
              <a:rPr dirty="0"/>
              <a:t>Business</a:t>
            </a:r>
            <a:r>
              <a:rPr dirty="0" spc="-25"/>
              <a:t> </a:t>
            </a:r>
            <a:r>
              <a:rPr dirty="0"/>
              <a:t>Continuity</a:t>
            </a:r>
            <a:r>
              <a:rPr dirty="0" spc="-50"/>
              <a:t> </a:t>
            </a:r>
            <a:r>
              <a:rPr dirty="0" spc="-10"/>
              <a:t>(AISL_O)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-3"/>
            <a:ext cx="18288000" cy="10287000"/>
            <a:chOff x="0" y="-3"/>
            <a:chExt cx="18288000" cy="10287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-1"/>
              <a:ext cx="18165318" cy="10287001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18003012" y="-3"/>
              <a:ext cx="284480" cy="10287000"/>
            </a:xfrm>
            <a:custGeom>
              <a:avLst/>
              <a:gdLst/>
              <a:ahLst/>
              <a:cxnLst/>
              <a:rect l="l" t="t" r="r" b="b"/>
              <a:pathLst>
                <a:path w="284480" h="10287000">
                  <a:moveTo>
                    <a:pt x="284378" y="0"/>
                  </a:moveTo>
                  <a:lnTo>
                    <a:pt x="0" y="0"/>
                  </a:lnTo>
                  <a:lnTo>
                    <a:pt x="0" y="10287000"/>
                  </a:lnTo>
                  <a:lnTo>
                    <a:pt x="284378" y="10287000"/>
                  </a:lnTo>
                  <a:lnTo>
                    <a:pt x="284378" y="0"/>
                  </a:lnTo>
                  <a:close/>
                </a:path>
              </a:pathLst>
            </a:custGeom>
            <a:solidFill>
              <a:srgbClr val="D92A04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197605" y="310515"/>
            <a:ext cx="11793220" cy="512445"/>
          </a:xfrm>
          <a:prstGeom prst="rect"/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3925"/>
              </a:lnSpc>
              <a:tabLst>
                <a:tab pos="1300480" algn="l"/>
                <a:tab pos="3176905" algn="l"/>
                <a:tab pos="6750684" algn="l"/>
                <a:tab pos="7471409" algn="l"/>
                <a:tab pos="10349865" algn="l"/>
              </a:tabLst>
            </a:pPr>
            <a:r>
              <a:rPr dirty="0" sz="3600" spc="185">
                <a:solidFill>
                  <a:srgbClr val="FFFFFF"/>
                </a:solidFill>
              </a:rPr>
              <a:t>UNA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54">
                <a:solidFill>
                  <a:srgbClr val="FFFFFF"/>
                </a:solidFill>
              </a:rPr>
              <a:t>PRIMA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300">
                <a:solidFill>
                  <a:srgbClr val="FFFFFF"/>
                </a:solidFill>
              </a:rPr>
              <a:t>DEFINIZIONE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140">
                <a:solidFill>
                  <a:srgbClr val="FFFFFF"/>
                </a:solidFill>
              </a:rPr>
              <a:t>DI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90">
                <a:solidFill>
                  <a:srgbClr val="FFFFFF"/>
                </a:solidFill>
              </a:rPr>
              <a:t>BUSINESS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25">
                <a:solidFill>
                  <a:srgbClr val="FFFFFF"/>
                </a:solidFill>
              </a:rPr>
              <a:t>PLAN</a:t>
            </a:r>
            <a:endParaRPr sz="3600"/>
          </a:p>
        </p:txBody>
      </p:sp>
      <p:grpSp>
        <p:nvGrpSpPr>
          <p:cNvPr id="6" name="object 6" descr=""/>
          <p:cNvGrpSpPr/>
          <p:nvPr/>
        </p:nvGrpSpPr>
        <p:grpSpPr>
          <a:xfrm>
            <a:off x="484631" y="1613916"/>
            <a:ext cx="8887460" cy="7469505"/>
            <a:chOff x="484631" y="1613916"/>
            <a:chExt cx="8887460" cy="7469505"/>
          </a:xfrm>
        </p:grpSpPr>
        <p:pic>
          <p:nvPicPr>
            <p:cNvPr id="7" name="object 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3879" y="1652015"/>
              <a:ext cx="8733282" cy="7418070"/>
            </a:xfrm>
            <a:prstGeom prst="rect">
              <a:avLst/>
            </a:prstGeom>
          </p:spPr>
        </p:pic>
        <p:sp>
          <p:nvSpPr>
            <p:cNvPr id="8" name="object 8" descr=""/>
            <p:cNvSpPr/>
            <p:nvPr/>
          </p:nvSpPr>
          <p:spPr>
            <a:xfrm>
              <a:off x="564642" y="1652778"/>
              <a:ext cx="8732520" cy="7417434"/>
            </a:xfrm>
            <a:custGeom>
              <a:avLst/>
              <a:gdLst/>
              <a:ahLst/>
              <a:cxnLst/>
              <a:rect l="l" t="t" r="r" b="b"/>
              <a:pathLst>
                <a:path w="8732520" h="7417434">
                  <a:moveTo>
                    <a:pt x="0" y="7417308"/>
                  </a:moveTo>
                  <a:lnTo>
                    <a:pt x="8732520" y="7417308"/>
                  </a:lnTo>
                  <a:lnTo>
                    <a:pt x="8732520" y="0"/>
                  </a:lnTo>
                  <a:lnTo>
                    <a:pt x="0" y="0"/>
                  </a:lnTo>
                  <a:lnTo>
                    <a:pt x="0" y="7417308"/>
                  </a:lnTo>
                  <a:close/>
                </a:path>
              </a:pathLst>
            </a:custGeom>
            <a:ln w="25908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4631" y="1613916"/>
              <a:ext cx="465569" cy="567690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39140" y="1613916"/>
              <a:ext cx="1373886" cy="567690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900428" y="1613916"/>
              <a:ext cx="848106" cy="567690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537459" y="1613916"/>
              <a:ext cx="480834" cy="56769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07208" y="1613916"/>
              <a:ext cx="877062" cy="567690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473196" y="1613916"/>
              <a:ext cx="1556765" cy="567690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817364" y="1613916"/>
              <a:ext cx="1245869" cy="567690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852160" y="1613916"/>
              <a:ext cx="621029" cy="567690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260591" y="1613916"/>
              <a:ext cx="1596389" cy="567690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645908" y="1613916"/>
              <a:ext cx="537209" cy="567690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972043" y="1613916"/>
              <a:ext cx="665226" cy="567690"/>
            </a:xfrm>
            <a:prstGeom prst="rect">
              <a:avLst/>
            </a:prstGeom>
          </p:spPr>
        </p:pic>
        <p:pic>
          <p:nvPicPr>
            <p:cNvPr id="20" name="object 20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426196" y="1613916"/>
              <a:ext cx="945642" cy="567690"/>
            </a:xfrm>
            <a:prstGeom prst="rect">
              <a:avLst/>
            </a:prstGeom>
          </p:spPr>
        </p:pic>
        <p:pic>
          <p:nvPicPr>
            <p:cNvPr id="21" name="object 21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84631" y="1918703"/>
              <a:ext cx="1302258" cy="567702"/>
            </a:xfrm>
            <a:prstGeom prst="rect">
              <a:avLst/>
            </a:prstGeom>
          </p:spPr>
        </p:pic>
        <p:pic>
          <p:nvPicPr>
            <p:cNvPr id="22" name="object 22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513331" y="1918703"/>
              <a:ext cx="622554" cy="567702"/>
            </a:xfrm>
            <a:prstGeom prst="rect">
              <a:avLst/>
            </a:prstGeom>
          </p:spPr>
        </p:pic>
        <p:pic>
          <p:nvPicPr>
            <p:cNvPr id="23" name="object 23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865376" y="1918703"/>
              <a:ext cx="1273302" cy="567702"/>
            </a:xfrm>
            <a:prstGeom prst="rect">
              <a:avLst/>
            </a:prstGeom>
          </p:spPr>
        </p:pic>
        <p:pic>
          <p:nvPicPr>
            <p:cNvPr id="24" name="object 24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866643" y="1918703"/>
              <a:ext cx="2009394" cy="567702"/>
            </a:xfrm>
            <a:prstGeom prst="rect">
              <a:avLst/>
            </a:prstGeom>
          </p:spPr>
        </p:pic>
        <p:pic>
          <p:nvPicPr>
            <p:cNvPr id="25" name="object 25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602479" y="1918703"/>
              <a:ext cx="1741170" cy="567702"/>
            </a:xfrm>
            <a:prstGeom prst="rect">
              <a:avLst/>
            </a:prstGeom>
          </p:spPr>
        </p:pic>
        <p:pic>
          <p:nvPicPr>
            <p:cNvPr id="26" name="object 26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6071616" y="1918703"/>
              <a:ext cx="395477" cy="567702"/>
            </a:xfrm>
            <a:prstGeom prst="rect">
              <a:avLst/>
            </a:prstGeom>
          </p:spPr>
        </p:pic>
        <p:pic>
          <p:nvPicPr>
            <p:cNvPr id="27" name="object 27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198108" y="1918703"/>
              <a:ext cx="1302258" cy="567702"/>
            </a:xfrm>
            <a:prstGeom prst="rect">
              <a:avLst/>
            </a:prstGeom>
          </p:spPr>
        </p:pic>
        <p:pic>
          <p:nvPicPr>
            <p:cNvPr id="28" name="object 28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7228331" y="1918703"/>
              <a:ext cx="1088898" cy="567702"/>
            </a:xfrm>
            <a:prstGeom prst="rect">
              <a:avLst/>
            </a:prstGeom>
          </p:spPr>
        </p:pic>
        <p:pic>
          <p:nvPicPr>
            <p:cNvPr id="29" name="object 29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7978139" y="1918703"/>
              <a:ext cx="409194" cy="567702"/>
            </a:xfrm>
            <a:prstGeom prst="rect">
              <a:avLst/>
            </a:prstGeom>
          </p:spPr>
        </p:pic>
        <p:pic>
          <p:nvPicPr>
            <p:cNvPr id="30" name="object 30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523999" y="2552700"/>
              <a:ext cx="543293" cy="528066"/>
            </a:xfrm>
            <a:prstGeom prst="rect">
              <a:avLst/>
            </a:prstGeom>
          </p:spPr>
        </p:pic>
        <p:pic>
          <p:nvPicPr>
            <p:cNvPr id="31" name="object 31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089404" y="2528303"/>
              <a:ext cx="1270254" cy="567702"/>
            </a:xfrm>
            <a:prstGeom prst="rect">
              <a:avLst/>
            </a:prstGeom>
          </p:spPr>
        </p:pic>
        <p:pic>
          <p:nvPicPr>
            <p:cNvPr id="32" name="object 32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523999" y="3162300"/>
              <a:ext cx="543293" cy="528066"/>
            </a:xfrm>
            <a:prstGeom prst="rect">
              <a:avLst/>
            </a:prstGeom>
          </p:spPr>
        </p:pic>
        <p:pic>
          <p:nvPicPr>
            <p:cNvPr id="33" name="object 33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089404" y="3137916"/>
              <a:ext cx="1315973" cy="567690"/>
            </a:xfrm>
            <a:prstGeom prst="rect">
              <a:avLst/>
            </a:prstGeom>
          </p:spPr>
        </p:pic>
        <p:pic>
          <p:nvPicPr>
            <p:cNvPr id="34" name="object 34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3133343" y="3137916"/>
              <a:ext cx="480834" cy="567690"/>
            </a:xfrm>
            <a:prstGeom prst="rect">
              <a:avLst/>
            </a:prstGeom>
          </p:spPr>
        </p:pic>
        <p:pic>
          <p:nvPicPr>
            <p:cNvPr id="35" name="object 35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3343655" y="3137916"/>
              <a:ext cx="1230629" cy="567690"/>
            </a:xfrm>
            <a:prstGeom prst="rect">
              <a:avLst/>
            </a:prstGeom>
          </p:spPr>
        </p:pic>
        <p:pic>
          <p:nvPicPr>
            <p:cNvPr id="36" name="object 36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4303776" y="3137916"/>
              <a:ext cx="537210" cy="567690"/>
            </a:xfrm>
            <a:prstGeom prst="rect">
              <a:avLst/>
            </a:prstGeom>
          </p:spPr>
        </p:pic>
        <p:pic>
          <p:nvPicPr>
            <p:cNvPr id="37" name="object 37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4571999" y="3137916"/>
              <a:ext cx="1346453" cy="567690"/>
            </a:xfrm>
            <a:prstGeom prst="rect">
              <a:avLst/>
            </a:prstGeom>
          </p:spPr>
        </p:pic>
        <p:pic>
          <p:nvPicPr>
            <p:cNvPr id="38" name="object 38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523999" y="3771900"/>
              <a:ext cx="543293" cy="528065"/>
            </a:xfrm>
            <a:prstGeom prst="rect">
              <a:avLst/>
            </a:prstGeom>
          </p:spPr>
        </p:pic>
        <p:pic>
          <p:nvPicPr>
            <p:cNvPr id="39" name="object 39" descr="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089404" y="3747516"/>
              <a:ext cx="2053590" cy="567690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3869435" y="3747516"/>
              <a:ext cx="480834" cy="567690"/>
            </a:xfrm>
            <a:prstGeom prst="rect">
              <a:avLst/>
            </a:prstGeom>
          </p:spPr>
        </p:pic>
        <p:pic>
          <p:nvPicPr>
            <p:cNvPr id="41" name="object 41" descr="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4079747" y="3747516"/>
              <a:ext cx="1105662" cy="567690"/>
            </a:xfrm>
            <a:prstGeom prst="rect">
              <a:avLst/>
            </a:prstGeom>
          </p:spPr>
        </p:pic>
        <p:pic>
          <p:nvPicPr>
            <p:cNvPr id="42" name="object 42" descr="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4911852" y="3747516"/>
              <a:ext cx="1187958" cy="567690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523999" y="4381500"/>
              <a:ext cx="543293" cy="528065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2089404" y="4357116"/>
              <a:ext cx="1061466" cy="567689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2881883" y="4357116"/>
              <a:ext cx="678942" cy="567689"/>
            </a:xfrm>
            <a:prstGeom prst="rect">
              <a:avLst/>
            </a:prstGeom>
          </p:spPr>
        </p:pic>
        <p:pic>
          <p:nvPicPr>
            <p:cNvPr id="46" name="object 46" descr="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291839" y="4357116"/>
              <a:ext cx="2204466" cy="567689"/>
            </a:xfrm>
            <a:prstGeom prst="rect">
              <a:avLst/>
            </a:prstGeom>
          </p:spPr>
        </p:pic>
        <p:pic>
          <p:nvPicPr>
            <p:cNvPr id="47" name="object 47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5222747" y="4357116"/>
              <a:ext cx="480834" cy="567689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5434584" y="4357116"/>
              <a:ext cx="877062" cy="567689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6042660" y="4357116"/>
              <a:ext cx="750569" cy="567689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6522720" y="4357116"/>
              <a:ext cx="947166" cy="567689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7199375" y="4357116"/>
              <a:ext cx="1585722" cy="567689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8446008" y="4357116"/>
              <a:ext cx="409194" cy="567689"/>
            </a:xfrm>
            <a:prstGeom prst="rect">
              <a:avLst/>
            </a:prstGeom>
          </p:spPr>
        </p:pic>
        <p:pic>
          <p:nvPicPr>
            <p:cNvPr id="53" name="object 53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523999" y="4991100"/>
              <a:ext cx="543293" cy="528065"/>
            </a:xfrm>
            <a:prstGeom prst="rect">
              <a:avLst/>
            </a:prstGeom>
          </p:spPr>
        </p:pic>
        <p:pic>
          <p:nvPicPr>
            <p:cNvPr id="54" name="object 54" descr="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2089404" y="4966716"/>
              <a:ext cx="1270254" cy="567689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3090671" y="4966716"/>
              <a:ext cx="1146810" cy="567689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3965447" y="4966716"/>
              <a:ext cx="480834" cy="567689"/>
            </a:xfrm>
            <a:prstGeom prst="rect">
              <a:avLst/>
            </a:prstGeom>
          </p:spPr>
        </p:pic>
        <p:pic>
          <p:nvPicPr>
            <p:cNvPr id="57" name="object 57" descr="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4177284" y="4966716"/>
              <a:ext cx="1628393" cy="567689"/>
            </a:xfrm>
            <a:prstGeom prst="rect">
              <a:avLst/>
            </a:prstGeom>
          </p:spPr>
        </p:pic>
        <p:pic>
          <p:nvPicPr>
            <p:cNvPr id="58" name="object 58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5533643" y="4966716"/>
              <a:ext cx="678941" cy="567689"/>
            </a:xfrm>
            <a:prstGeom prst="rect">
              <a:avLst/>
            </a:prstGeom>
          </p:spPr>
        </p:pic>
        <p:pic>
          <p:nvPicPr>
            <p:cNvPr id="59" name="object 59" descr="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5942076" y="4966716"/>
              <a:ext cx="1343405" cy="567689"/>
            </a:xfrm>
            <a:prstGeom prst="rect">
              <a:avLst/>
            </a:prstGeom>
          </p:spPr>
        </p:pic>
        <p:pic>
          <p:nvPicPr>
            <p:cNvPr id="60" name="object 60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523999" y="5600700"/>
              <a:ext cx="543293" cy="528065"/>
            </a:xfrm>
            <a:prstGeom prst="rect">
              <a:avLst/>
            </a:prstGeom>
          </p:spPr>
        </p:pic>
        <p:pic>
          <p:nvPicPr>
            <p:cNvPr id="61" name="object 61" descr="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2089404" y="5576316"/>
              <a:ext cx="962406" cy="56768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779776" y="5576316"/>
              <a:ext cx="480834" cy="567689"/>
            </a:xfrm>
            <a:prstGeom prst="rect">
              <a:avLst/>
            </a:prstGeom>
          </p:spPr>
        </p:pic>
        <p:pic>
          <p:nvPicPr>
            <p:cNvPr id="63" name="object 63" descr="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2991611" y="5576316"/>
              <a:ext cx="1273302" cy="567689"/>
            </a:xfrm>
            <a:prstGeom prst="rect">
              <a:avLst/>
            </a:prstGeom>
          </p:spPr>
        </p:pic>
        <p:pic>
          <p:nvPicPr>
            <p:cNvPr id="64" name="object 64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94403" y="5576316"/>
              <a:ext cx="537210" cy="567689"/>
            </a:xfrm>
            <a:prstGeom prst="rect">
              <a:avLst/>
            </a:prstGeom>
          </p:spPr>
        </p:pic>
        <p:pic>
          <p:nvPicPr>
            <p:cNvPr id="65" name="object 65" descr="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4262628" y="5576316"/>
              <a:ext cx="1229105" cy="567689"/>
            </a:xfrm>
            <a:prstGeom prst="rect">
              <a:avLst/>
            </a:prstGeom>
          </p:spPr>
        </p:pic>
        <p:pic>
          <p:nvPicPr>
            <p:cNvPr id="66" name="object 66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523999" y="6210300"/>
              <a:ext cx="543293" cy="528065"/>
            </a:xfrm>
            <a:prstGeom prst="rect">
              <a:avLst/>
            </a:prstGeom>
          </p:spPr>
        </p:pic>
        <p:pic>
          <p:nvPicPr>
            <p:cNvPr id="67" name="object 67" descr="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2089404" y="6185916"/>
              <a:ext cx="1457706" cy="567689"/>
            </a:xfrm>
            <a:prstGeom prst="rect">
              <a:avLst/>
            </a:prstGeom>
          </p:spPr>
        </p:pic>
        <p:pic>
          <p:nvPicPr>
            <p:cNvPr id="68" name="object 68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3273552" y="6185916"/>
              <a:ext cx="480834" cy="567689"/>
            </a:xfrm>
            <a:prstGeom prst="rect">
              <a:avLst/>
            </a:prstGeom>
          </p:spPr>
        </p:pic>
        <p:pic>
          <p:nvPicPr>
            <p:cNvPr id="69" name="object 69" descr="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3485387" y="6185916"/>
              <a:ext cx="1415034" cy="567689"/>
            </a:xfrm>
            <a:prstGeom prst="rect">
              <a:avLst/>
            </a:prstGeom>
          </p:spPr>
        </p:pic>
        <p:pic>
          <p:nvPicPr>
            <p:cNvPr id="70" name="object 70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4629911" y="6185916"/>
              <a:ext cx="537210" cy="567689"/>
            </a:xfrm>
            <a:prstGeom prst="rect">
              <a:avLst/>
            </a:prstGeom>
          </p:spPr>
        </p:pic>
        <p:pic>
          <p:nvPicPr>
            <p:cNvPr id="71" name="object 71" descr="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4898135" y="6185916"/>
              <a:ext cx="1329689" cy="567689"/>
            </a:xfrm>
            <a:prstGeom prst="rect">
              <a:avLst/>
            </a:prstGeom>
          </p:spPr>
        </p:pic>
        <p:pic>
          <p:nvPicPr>
            <p:cNvPr id="72" name="object 72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523999" y="6819900"/>
              <a:ext cx="543293" cy="528066"/>
            </a:xfrm>
            <a:prstGeom prst="rect">
              <a:avLst/>
            </a:prstGeom>
          </p:spPr>
        </p:pic>
        <p:pic>
          <p:nvPicPr>
            <p:cNvPr id="73" name="object 73" descr="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2089404" y="6795516"/>
              <a:ext cx="1415033" cy="567690"/>
            </a:xfrm>
            <a:prstGeom prst="rect">
              <a:avLst/>
            </a:prstGeom>
          </p:spPr>
        </p:pic>
        <p:pic>
          <p:nvPicPr>
            <p:cNvPr id="74" name="object 74" descr="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3233927" y="6795516"/>
              <a:ext cx="1713738" cy="567690"/>
            </a:xfrm>
            <a:prstGeom prst="rect">
              <a:avLst/>
            </a:prstGeom>
          </p:spPr>
        </p:pic>
        <p:pic>
          <p:nvPicPr>
            <p:cNvPr id="75" name="object 75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674108" y="6795516"/>
              <a:ext cx="480834" cy="567690"/>
            </a:xfrm>
            <a:prstGeom prst="rect">
              <a:avLst/>
            </a:prstGeom>
          </p:spPr>
        </p:pic>
        <p:pic>
          <p:nvPicPr>
            <p:cNvPr id="76" name="object 76" descr="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4885943" y="6795516"/>
              <a:ext cx="1570481" cy="567690"/>
            </a:xfrm>
            <a:prstGeom prst="rect">
              <a:avLst/>
            </a:prstGeom>
          </p:spPr>
        </p:pic>
        <p:pic>
          <p:nvPicPr>
            <p:cNvPr id="77" name="object 77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523999" y="7429500"/>
              <a:ext cx="543293" cy="528066"/>
            </a:xfrm>
            <a:prstGeom prst="rect">
              <a:avLst/>
            </a:prstGeom>
          </p:spPr>
        </p:pic>
        <p:pic>
          <p:nvPicPr>
            <p:cNvPr id="78" name="object 78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2089404" y="7405116"/>
              <a:ext cx="1061466" cy="567690"/>
            </a:xfrm>
            <a:prstGeom prst="rect">
              <a:avLst/>
            </a:prstGeom>
          </p:spPr>
        </p:pic>
        <p:pic>
          <p:nvPicPr>
            <p:cNvPr id="79" name="object 79" descr="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2881883" y="7405116"/>
              <a:ext cx="2289810" cy="567690"/>
            </a:xfrm>
            <a:prstGeom prst="rect">
              <a:avLst/>
            </a:prstGeom>
          </p:spPr>
        </p:pic>
        <p:pic>
          <p:nvPicPr>
            <p:cNvPr id="80" name="object 80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523999" y="8039100"/>
              <a:ext cx="543293" cy="528066"/>
            </a:xfrm>
            <a:prstGeom prst="rect">
              <a:avLst/>
            </a:prstGeom>
          </p:spPr>
        </p:pic>
        <p:pic>
          <p:nvPicPr>
            <p:cNvPr id="81" name="object 81" descr="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2089404" y="8014716"/>
              <a:ext cx="934974" cy="567690"/>
            </a:xfrm>
            <a:prstGeom prst="rect">
              <a:avLst/>
            </a:prstGeom>
          </p:spPr>
        </p:pic>
        <p:pic>
          <p:nvPicPr>
            <p:cNvPr id="82" name="object 8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753867" y="8014716"/>
              <a:ext cx="480834" cy="567690"/>
            </a:xfrm>
            <a:prstGeom prst="rect">
              <a:avLst/>
            </a:prstGeom>
          </p:spPr>
        </p:pic>
        <p:pic>
          <p:nvPicPr>
            <p:cNvPr id="83" name="object 83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2964180" y="8014716"/>
              <a:ext cx="1061466" cy="567690"/>
            </a:xfrm>
            <a:prstGeom prst="rect">
              <a:avLst/>
            </a:prstGeom>
          </p:spPr>
        </p:pic>
        <p:pic>
          <p:nvPicPr>
            <p:cNvPr id="84" name="object 84" descr="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3756660" y="8014716"/>
              <a:ext cx="863346" cy="567690"/>
            </a:xfrm>
            <a:prstGeom prst="rect">
              <a:avLst/>
            </a:prstGeom>
          </p:spPr>
        </p:pic>
        <p:pic>
          <p:nvPicPr>
            <p:cNvPr id="85" name="object 85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347972" y="8014716"/>
              <a:ext cx="480834" cy="567690"/>
            </a:xfrm>
            <a:prstGeom prst="rect">
              <a:avLst/>
            </a:prstGeom>
          </p:spPr>
        </p:pic>
        <p:pic>
          <p:nvPicPr>
            <p:cNvPr id="86" name="object 86" descr="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4559808" y="8014716"/>
              <a:ext cx="1216914" cy="567690"/>
            </a:xfrm>
            <a:prstGeom prst="rect">
              <a:avLst/>
            </a:prstGeom>
          </p:spPr>
        </p:pic>
        <p:pic>
          <p:nvPicPr>
            <p:cNvPr id="87" name="object 87" descr="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5437631" y="8014716"/>
              <a:ext cx="409193" cy="567690"/>
            </a:xfrm>
            <a:prstGeom prst="rect">
              <a:avLst/>
            </a:prstGeom>
          </p:spPr>
        </p:pic>
      </p:grpSp>
      <p:sp>
        <p:nvSpPr>
          <p:cNvPr id="88" name="object 88" descr=""/>
          <p:cNvSpPr txBox="1"/>
          <p:nvPr/>
        </p:nvSpPr>
        <p:spPr>
          <a:xfrm>
            <a:off x="655015" y="1678305"/>
            <a:ext cx="8562340" cy="673290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R="5080">
              <a:lnSpc>
                <a:spcPct val="100000"/>
              </a:lnSpc>
              <a:spcBef>
                <a:spcPts val="100"/>
              </a:spcBef>
              <a:tabLst>
                <a:tab pos="254000" algn="l"/>
                <a:tab pos="1415415" algn="l"/>
                <a:tab pos="2052955" algn="l"/>
                <a:tab pos="2322195" algn="l"/>
                <a:tab pos="2988310" algn="l"/>
                <a:tab pos="5367655" algn="l"/>
                <a:tab pos="7161530" algn="l"/>
                <a:tab pos="7487284" algn="l"/>
                <a:tab pos="7941945" algn="l"/>
              </a:tabLst>
            </a:pPr>
            <a:r>
              <a:rPr dirty="0" sz="2000" spc="-25">
                <a:latin typeface="Arial MT"/>
                <a:cs typeface="Arial MT"/>
              </a:rPr>
              <a:t>Il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10">
                <a:latin typeface="Arial MT"/>
                <a:cs typeface="Arial MT"/>
              </a:rPr>
              <a:t>Business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20">
                <a:latin typeface="Arial MT"/>
                <a:cs typeface="Arial MT"/>
              </a:rPr>
              <a:t>Plan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50">
                <a:latin typeface="Arial MT"/>
                <a:cs typeface="Arial MT"/>
              </a:rPr>
              <a:t>è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10">
                <a:latin typeface="Arial MT"/>
                <a:cs typeface="Arial MT"/>
              </a:rPr>
              <a:t>nella</a:t>
            </a:r>
            <a:r>
              <a:rPr dirty="0" sz="2000">
                <a:latin typeface="Arial MT"/>
                <a:cs typeface="Arial MT"/>
              </a:rPr>
              <a:t>	definizione</a:t>
            </a:r>
            <a:r>
              <a:rPr dirty="0" sz="2000" spc="395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classica</a:t>
            </a:r>
            <a:r>
              <a:rPr dirty="0" sz="2000">
                <a:latin typeface="Arial MT"/>
                <a:cs typeface="Arial MT"/>
              </a:rPr>
              <a:t>	un</a:t>
            </a:r>
            <a:r>
              <a:rPr dirty="0" sz="2000" spc="420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documento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25">
                <a:latin typeface="Arial MT"/>
                <a:cs typeface="Arial MT"/>
              </a:rPr>
              <a:t>in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25">
                <a:latin typeface="Arial MT"/>
                <a:cs typeface="Arial MT"/>
              </a:rPr>
              <a:t>cui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10">
                <a:latin typeface="Arial MT"/>
                <a:cs typeface="Arial MT"/>
              </a:rPr>
              <a:t>viene </a:t>
            </a:r>
            <a:r>
              <a:rPr dirty="0" sz="2000">
                <a:latin typeface="Arial MT"/>
                <a:cs typeface="Arial MT"/>
              </a:rPr>
              <a:t>descritto</a:t>
            </a:r>
            <a:r>
              <a:rPr dirty="0" sz="2000" spc="-6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un</a:t>
            </a:r>
            <a:r>
              <a:rPr dirty="0" sz="2000" spc="-4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progetto</a:t>
            </a:r>
            <a:r>
              <a:rPr dirty="0" sz="2000" spc="-5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imprenditoriale</a:t>
            </a:r>
            <a:r>
              <a:rPr dirty="0" sz="2000" spc="-6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definendone</a:t>
            </a:r>
            <a:r>
              <a:rPr dirty="0" sz="2000" spc="-4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i</a:t>
            </a:r>
            <a:r>
              <a:rPr dirty="0" sz="2000" spc="-3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seguenti</a:t>
            </a:r>
            <a:r>
              <a:rPr dirty="0" sz="2000" spc="-55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aspetti:</a:t>
            </a:r>
            <a:endParaRPr sz="20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sz="2000">
              <a:latin typeface="Arial MT"/>
              <a:cs typeface="Arial MT"/>
            </a:endParaRPr>
          </a:p>
          <a:p>
            <a:pPr marL="1604645" indent="-575945">
              <a:lnSpc>
                <a:spcPct val="100000"/>
              </a:lnSpc>
              <a:spcBef>
                <a:spcPts val="5"/>
              </a:spcBef>
              <a:buFont typeface="Wingdings"/>
              <a:buChar char=""/>
              <a:tabLst>
                <a:tab pos="1604645" algn="l"/>
              </a:tabLst>
            </a:pPr>
            <a:r>
              <a:rPr dirty="0" sz="2000" spc="-10">
                <a:latin typeface="Arial MT"/>
                <a:cs typeface="Arial MT"/>
              </a:rPr>
              <a:t>obiettivi,</a:t>
            </a:r>
            <a:endParaRPr sz="20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95"/>
              </a:spcBef>
              <a:buFont typeface="Wingdings"/>
              <a:buChar char=""/>
            </a:pPr>
            <a:endParaRPr sz="2000">
              <a:latin typeface="Arial MT"/>
              <a:cs typeface="Arial MT"/>
            </a:endParaRPr>
          </a:p>
          <a:p>
            <a:pPr marL="1604645" indent="-575945">
              <a:lnSpc>
                <a:spcPct val="100000"/>
              </a:lnSpc>
              <a:spcBef>
                <a:spcPts val="5"/>
              </a:spcBef>
              <a:buFont typeface="Wingdings"/>
              <a:buChar char=""/>
              <a:tabLst>
                <a:tab pos="1604645" algn="l"/>
              </a:tabLst>
            </a:pPr>
            <a:r>
              <a:rPr dirty="0" sz="2000">
                <a:latin typeface="Arial MT"/>
                <a:cs typeface="Arial MT"/>
              </a:rPr>
              <a:t>strategie</a:t>
            </a:r>
            <a:r>
              <a:rPr dirty="0" sz="2000" spc="-5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e</a:t>
            </a:r>
            <a:r>
              <a:rPr dirty="0" sz="2000" spc="-4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modello</a:t>
            </a:r>
            <a:r>
              <a:rPr dirty="0" sz="2000" spc="-4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di</a:t>
            </a:r>
            <a:r>
              <a:rPr dirty="0" sz="2000" spc="-35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business</a:t>
            </a:r>
            <a:endParaRPr sz="20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00"/>
              </a:spcBef>
              <a:buFont typeface="Wingdings"/>
              <a:buChar char=""/>
            </a:pPr>
            <a:endParaRPr sz="2000">
              <a:latin typeface="Arial MT"/>
              <a:cs typeface="Arial MT"/>
            </a:endParaRPr>
          </a:p>
          <a:p>
            <a:pPr marL="1604645" indent="-575945">
              <a:lnSpc>
                <a:spcPct val="100000"/>
              </a:lnSpc>
              <a:buFont typeface="Wingdings"/>
              <a:buChar char=""/>
              <a:tabLst>
                <a:tab pos="1604645" algn="l"/>
              </a:tabLst>
            </a:pPr>
            <a:r>
              <a:rPr dirty="0" sz="2000">
                <a:latin typeface="Arial MT"/>
                <a:cs typeface="Arial MT"/>
              </a:rPr>
              <a:t>organizzazione</a:t>
            </a:r>
            <a:r>
              <a:rPr dirty="0" sz="2000" spc="-4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e</a:t>
            </a:r>
            <a:r>
              <a:rPr dirty="0" sz="2000" spc="-2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risorse</a:t>
            </a:r>
            <a:r>
              <a:rPr dirty="0" sz="2000" spc="-40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umane,</a:t>
            </a:r>
            <a:endParaRPr sz="20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00"/>
              </a:spcBef>
              <a:buFont typeface="Wingdings"/>
              <a:buChar char=""/>
            </a:pPr>
            <a:endParaRPr sz="2000">
              <a:latin typeface="Arial MT"/>
              <a:cs typeface="Arial MT"/>
            </a:endParaRPr>
          </a:p>
          <a:p>
            <a:pPr marL="1604645" indent="-575945">
              <a:lnSpc>
                <a:spcPct val="100000"/>
              </a:lnSpc>
              <a:buFont typeface="Wingdings"/>
              <a:buChar char=""/>
              <a:tabLst>
                <a:tab pos="1604645" algn="l"/>
              </a:tabLst>
            </a:pPr>
            <a:r>
              <a:rPr dirty="0" sz="2000">
                <a:latin typeface="Arial MT"/>
                <a:cs typeface="Arial MT"/>
              </a:rPr>
              <a:t>analisi</a:t>
            </a:r>
            <a:r>
              <a:rPr dirty="0" sz="2000" spc="-4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del</a:t>
            </a:r>
            <a:r>
              <a:rPr dirty="0" sz="2000" spc="-4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prodotto/servizio</a:t>
            </a:r>
            <a:r>
              <a:rPr dirty="0" sz="2000" spc="-7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e</a:t>
            </a:r>
            <a:r>
              <a:rPr dirty="0" sz="2000" spc="-4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della</a:t>
            </a:r>
            <a:r>
              <a:rPr dirty="0" sz="2000" spc="-4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sua</a:t>
            </a:r>
            <a:r>
              <a:rPr dirty="0" sz="2000" spc="-5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value</a:t>
            </a:r>
            <a:r>
              <a:rPr dirty="0" sz="2000" spc="-60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proposition,</a:t>
            </a:r>
            <a:endParaRPr sz="20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00"/>
              </a:spcBef>
              <a:buFont typeface="Wingdings"/>
              <a:buChar char=""/>
            </a:pPr>
            <a:endParaRPr sz="2000">
              <a:latin typeface="Arial MT"/>
              <a:cs typeface="Arial MT"/>
            </a:endParaRPr>
          </a:p>
          <a:p>
            <a:pPr marL="1604645" indent="-575945">
              <a:lnSpc>
                <a:spcPct val="100000"/>
              </a:lnSpc>
              <a:buFont typeface="Wingdings"/>
              <a:buChar char=""/>
              <a:tabLst>
                <a:tab pos="1604645" algn="l"/>
              </a:tabLst>
            </a:pPr>
            <a:r>
              <a:rPr dirty="0" sz="2000">
                <a:latin typeface="Arial MT"/>
                <a:cs typeface="Arial MT"/>
              </a:rPr>
              <a:t>fattibilità</a:t>
            </a:r>
            <a:r>
              <a:rPr dirty="0" sz="2000" spc="-4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tecnica</a:t>
            </a:r>
            <a:r>
              <a:rPr dirty="0" sz="2000" spc="-6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e</a:t>
            </a:r>
            <a:r>
              <a:rPr dirty="0" sz="2000" spc="-4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tecnologica</a:t>
            </a:r>
            <a:r>
              <a:rPr dirty="0" sz="2000" spc="-6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del</a:t>
            </a:r>
            <a:r>
              <a:rPr dirty="0" sz="2000" spc="-50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progetto,</a:t>
            </a:r>
            <a:endParaRPr sz="20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05"/>
              </a:spcBef>
              <a:buFont typeface="Wingdings"/>
              <a:buChar char=""/>
            </a:pPr>
            <a:endParaRPr sz="2000">
              <a:latin typeface="Arial MT"/>
              <a:cs typeface="Arial MT"/>
            </a:endParaRPr>
          </a:p>
          <a:p>
            <a:pPr marL="1604645" indent="-575945">
              <a:lnSpc>
                <a:spcPct val="100000"/>
              </a:lnSpc>
              <a:buFont typeface="Wingdings"/>
              <a:buChar char=""/>
              <a:tabLst>
                <a:tab pos="1604645" algn="l"/>
              </a:tabLst>
            </a:pPr>
            <a:r>
              <a:rPr dirty="0" sz="2000">
                <a:latin typeface="Arial MT"/>
                <a:cs typeface="Arial MT"/>
              </a:rPr>
              <a:t>criteri</a:t>
            </a:r>
            <a:r>
              <a:rPr dirty="0" sz="2000" spc="-4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e</a:t>
            </a:r>
            <a:r>
              <a:rPr dirty="0" sz="2000" spc="-2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politiche</a:t>
            </a:r>
            <a:r>
              <a:rPr dirty="0" sz="2000" spc="-2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di</a:t>
            </a:r>
            <a:r>
              <a:rPr dirty="0" sz="2000" spc="-25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vendita,</a:t>
            </a:r>
            <a:endParaRPr sz="20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00"/>
              </a:spcBef>
              <a:buFont typeface="Wingdings"/>
              <a:buChar char=""/>
            </a:pPr>
            <a:endParaRPr sz="2000">
              <a:latin typeface="Arial MT"/>
              <a:cs typeface="Arial MT"/>
            </a:endParaRPr>
          </a:p>
          <a:p>
            <a:pPr marL="1604645" indent="-575945">
              <a:lnSpc>
                <a:spcPct val="100000"/>
              </a:lnSpc>
              <a:buFont typeface="Wingdings"/>
              <a:buChar char=""/>
              <a:tabLst>
                <a:tab pos="1604645" algn="l"/>
              </a:tabLst>
            </a:pPr>
            <a:r>
              <a:rPr dirty="0" sz="2000">
                <a:latin typeface="Arial MT"/>
                <a:cs typeface="Arial MT"/>
              </a:rPr>
              <a:t>marketing</a:t>
            </a:r>
            <a:r>
              <a:rPr dirty="0" sz="2000" spc="-7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e</a:t>
            </a:r>
            <a:r>
              <a:rPr dirty="0" sz="2000" spc="-3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previsioni</a:t>
            </a:r>
            <a:r>
              <a:rPr dirty="0" sz="2000" spc="-4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di</a:t>
            </a:r>
            <a:r>
              <a:rPr dirty="0" sz="2000" spc="-40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mercato,</a:t>
            </a:r>
            <a:endParaRPr sz="20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00"/>
              </a:spcBef>
              <a:buFont typeface="Wingdings"/>
              <a:buChar char=""/>
            </a:pPr>
            <a:endParaRPr sz="2000">
              <a:latin typeface="Arial MT"/>
              <a:cs typeface="Arial MT"/>
            </a:endParaRPr>
          </a:p>
          <a:p>
            <a:pPr marL="1604645" indent="-575945">
              <a:lnSpc>
                <a:spcPct val="100000"/>
              </a:lnSpc>
              <a:buFont typeface="Wingdings"/>
              <a:buChar char=""/>
              <a:tabLst>
                <a:tab pos="1604645" algn="l"/>
              </a:tabLst>
            </a:pPr>
            <a:r>
              <a:rPr dirty="0" sz="2000">
                <a:latin typeface="Arial MT"/>
                <a:cs typeface="Arial MT"/>
              </a:rPr>
              <a:t>previsioni</a:t>
            </a:r>
            <a:r>
              <a:rPr dirty="0" sz="2000" spc="-5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economiche</a:t>
            </a:r>
            <a:r>
              <a:rPr dirty="0" sz="2000" spc="-7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e</a:t>
            </a:r>
            <a:r>
              <a:rPr dirty="0" sz="2000" spc="-40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finanziarie,</a:t>
            </a:r>
            <a:endParaRPr sz="20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00"/>
              </a:spcBef>
              <a:buFont typeface="Wingdings"/>
              <a:buChar char=""/>
            </a:pPr>
            <a:endParaRPr sz="2000">
              <a:latin typeface="Arial MT"/>
              <a:cs typeface="Arial MT"/>
            </a:endParaRPr>
          </a:p>
          <a:p>
            <a:pPr marL="1604645" indent="-575945">
              <a:lnSpc>
                <a:spcPct val="100000"/>
              </a:lnSpc>
              <a:buFont typeface="Wingdings"/>
              <a:buChar char=""/>
              <a:tabLst>
                <a:tab pos="1604645" algn="l"/>
              </a:tabLst>
            </a:pPr>
            <a:r>
              <a:rPr dirty="0" sz="2000">
                <a:latin typeface="Arial MT"/>
                <a:cs typeface="Arial MT"/>
              </a:rPr>
              <a:t>analisi</a:t>
            </a:r>
            <a:r>
              <a:rPr dirty="0" sz="2000" spc="-35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dell’investimento,</a:t>
            </a:r>
            <a:endParaRPr sz="20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00"/>
              </a:spcBef>
              <a:buFont typeface="Wingdings"/>
              <a:buChar char=""/>
            </a:pPr>
            <a:endParaRPr sz="2000">
              <a:latin typeface="Arial MT"/>
              <a:cs typeface="Arial MT"/>
            </a:endParaRPr>
          </a:p>
          <a:p>
            <a:pPr marL="1604645" indent="-575945">
              <a:lnSpc>
                <a:spcPct val="100000"/>
              </a:lnSpc>
              <a:buFont typeface="Wingdings"/>
              <a:buChar char=""/>
              <a:tabLst>
                <a:tab pos="1604645" algn="l"/>
              </a:tabLst>
            </a:pPr>
            <a:r>
              <a:rPr dirty="0" sz="2000">
                <a:latin typeface="Arial MT"/>
                <a:cs typeface="Arial MT"/>
              </a:rPr>
              <a:t>rischi</a:t>
            </a:r>
            <a:r>
              <a:rPr dirty="0" sz="2000" spc="-3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e</a:t>
            </a:r>
            <a:r>
              <a:rPr dirty="0" sz="2000" spc="-3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analisi</a:t>
            </a:r>
            <a:r>
              <a:rPr dirty="0" sz="2000" spc="-2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costi</a:t>
            </a:r>
            <a:r>
              <a:rPr dirty="0" sz="2000" spc="-4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e</a:t>
            </a:r>
            <a:r>
              <a:rPr dirty="0" sz="2000" spc="-20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benefici.</a:t>
            </a:r>
            <a:endParaRPr sz="2000">
              <a:latin typeface="Arial MT"/>
              <a:cs typeface="Arial MT"/>
            </a:endParaRPr>
          </a:p>
        </p:txBody>
      </p:sp>
      <p:pic>
        <p:nvPicPr>
          <p:cNvPr id="89" name="object 89" descr=""/>
          <p:cNvPicPr/>
          <p:nvPr/>
        </p:nvPicPr>
        <p:blipFill>
          <a:blip r:embed="rId60" cstate="print"/>
          <a:stretch>
            <a:fillRect/>
          </a:stretch>
        </p:blipFill>
        <p:spPr>
          <a:xfrm>
            <a:off x="9736835" y="1650492"/>
            <a:ext cx="7824216" cy="7418832"/>
          </a:xfrm>
          <a:prstGeom prst="rect">
            <a:avLst/>
          </a:prstGeom>
        </p:spPr>
      </p:pic>
      <p:sp>
        <p:nvSpPr>
          <p:cNvPr id="90" name="object 9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81279" rIns="0" bIns="0" rtlCol="0" vert="horz">
            <a:spAutoFit/>
          </a:bodyPr>
          <a:lstStyle/>
          <a:p>
            <a:pPr marL="1394460">
              <a:lnSpc>
                <a:spcPts val="1810"/>
              </a:lnSpc>
            </a:pPr>
            <a:r>
              <a:rPr dirty="0"/>
              <a:t>20</a:t>
            </a:r>
            <a:r>
              <a:rPr dirty="0" spc="-30"/>
              <a:t> </a:t>
            </a:r>
            <a:r>
              <a:rPr dirty="0"/>
              <a:t>ottobre</a:t>
            </a:r>
            <a:r>
              <a:rPr dirty="0" spc="-45"/>
              <a:t> </a:t>
            </a:r>
            <a:r>
              <a:rPr dirty="0"/>
              <a:t>2025</a:t>
            </a:r>
            <a:r>
              <a:rPr dirty="0" spc="-25"/>
              <a:t> </a:t>
            </a:r>
            <a:r>
              <a:rPr dirty="0"/>
              <a:t>Roma</a:t>
            </a:r>
            <a:r>
              <a:rPr dirty="0" spc="-15"/>
              <a:t> </a:t>
            </a:r>
            <a:r>
              <a:rPr dirty="0" spc="-10"/>
              <a:t>Palazzo</a:t>
            </a:r>
            <a:r>
              <a:rPr dirty="0" spc="-45"/>
              <a:t> </a:t>
            </a:r>
            <a:r>
              <a:rPr dirty="0" spc="-10"/>
              <a:t>Valentini</a:t>
            </a:r>
            <a:r>
              <a:rPr dirty="0" spc="-45"/>
              <a:t> </a:t>
            </a:r>
            <a:r>
              <a:rPr dirty="0"/>
              <a:t>–</a:t>
            </a:r>
            <a:r>
              <a:rPr dirty="0" spc="-25"/>
              <a:t> </a:t>
            </a:r>
            <a:r>
              <a:rPr dirty="0"/>
              <a:t>Convegno</a:t>
            </a:r>
            <a:r>
              <a:rPr dirty="0" spc="-60"/>
              <a:t> </a:t>
            </a:r>
            <a:r>
              <a:rPr dirty="0" spc="-10"/>
              <a:t>«Sostenibilità</a:t>
            </a:r>
            <a:r>
              <a:rPr dirty="0" spc="-60"/>
              <a:t> </a:t>
            </a:r>
            <a:r>
              <a:rPr dirty="0"/>
              <a:t>e</a:t>
            </a:r>
            <a:r>
              <a:rPr dirty="0" spc="-30"/>
              <a:t> </a:t>
            </a:r>
            <a:r>
              <a:rPr dirty="0"/>
              <a:t>Business</a:t>
            </a:r>
            <a:r>
              <a:rPr dirty="0" spc="-25"/>
              <a:t> </a:t>
            </a:r>
            <a:r>
              <a:rPr dirty="0"/>
              <a:t>Continuity</a:t>
            </a:r>
            <a:r>
              <a:rPr dirty="0" spc="-50"/>
              <a:t> </a:t>
            </a:r>
            <a:r>
              <a:rPr dirty="0" spc="-10"/>
              <a:t>(AISL_O)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-3"/>
            <a:ext cx="18288000" cy="10287000"/>
            <a:chOff x="0" y="-3"/>
            <a:chExt cx="18288000" cy="10287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8003012" cy="10287000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18003012" y="-3"/>
              <a:ext cx="284480" cy="10287000"/>
            </a:xfrm>
            <a:custGeom>
              <a:avLst/>
              <a:gdLst/>
              <a:ahLst/>
              <a:cxnLst/>
              <a:rect l="l" t="t" r="r" b="b"/>
              <a:pathLst>
                <a:path w="284480" h="10287000">
                  <a:moveTo>
                    <a:pt x="284378" y="0"/>
                  </a:moveTo>
                  <a:lnTo>
                    <a:pt x="0" y="0"/>
                  </a:lnTo>
                  <a:lnTo>
                    <a:pt x="0" y="10287000"/>
                  </a:lnTo>
                  <a:lnTo>
                    <a:pt x="284378" y="10287000"/>
                  </a:lnTo>
                  <a:lnTo>
                    <a:pt x="284378" y="0"/>
                  </a:lnTo>
                  <a:close/>
                </a:path>
              </a:pathLst>
            </a:custGeom>
            <a:solidFill>
              <a:srgbClr val="D92A04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865247" y="223011"/>
            <a:ext cx="11892280" cy="512445"/>
          </a:xfrm>
          <a:prstGeom prst="rect"/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3925"/>
              </a:lnSpc>
              <a:tabLst>
                <a:tab pos="2876550" algn="l"/>
                <a:tab pos="4478655" algn="l"/>
                <a:tab pos="5002530" algn="l"/>
                <a:tab pos="5673090" algn="l"/>
                <a:tab pos="8453755" algn="l"/>
                <a:tab pos="9175115" algn="l"/>
              </a:tabLst>
            </a:pPr>
            <a:r>
              <a:rPr dirty="0" sz="3600" spc="290">
                <a:solidFill>
                  <a:srgbClr val="FFFFFF"/>
                </a:solidFill>
              </a:rPr>
              <a:t>BUSINESS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25">
                <a:solidFill>
                  <a:srgbClr val="FFFFFF"/>
                </a:solidFill>
              </a:rPr>
              <a:t>PLAN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-50">
                <a:solidFill>
                  <a:srgbClr val="FFFFFF"/>
                </a:solidFill>
              </a:rPr>
              <a:t>E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135">
                <a:solidFill>
                  <a:srgbClr val="FFFFFF"/>
                </a:solidFill>
              </a:rPr>
              <a:t>IL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75">
                <a:solidFill>
                  <a:srgbClr val="FFFFFF"/>
                </a:solidFill>
              </a:rPr>
              <a:t>MODELLO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140">
                <a:solidFill>
                  <a:srgbClr val="FFFFFF"/>
                </a:solidFill>
              </a:rPr>
              <a:t>DI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90">
                <a:solidFill>
                  <a:srgbClr val="FFFFFF"/>
                </a:solidFill>
              </a:rPr>
              <a:t>BUSINESS</a:t>
            </a:r>
            <a:endParaRPr sz="3600"/>
          </a:p>
        </p:txBody>
      </p:sp>
      <p:grpSp>
        <p:nvGrpSpPr>
          <p:cNvPr id="6" name="object 6" descr=""/>
          <p:cNvGrpSpPr/>
          <p:nvPr/>
        </p:nvGrpSpPr>
        <p:grpSpPr>
          <a:xfrm>
            <a:off x="265175" y="1552955"/>
            <a:ext cx="17261205" cy="7248525"/>
            <a:chOff x="265175" y="1552955"/>
            <a:chExt cx="17261205" cy="7248525"/>
          </a:xfrm>
        </p:grpSpPr>
        <p:pic>
          <p:nvPicPr>
            <p:cNvPr id="7" name="object 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361675" y="1552955"/>
              <a:ext cx="7164324" cy="724814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5175" y="1552955"/>
              <a:ext cx="9259824" cy="1767840"/>
            </a:xfrm>
            <a:prstGeom prst="rect">
              <a:avLst/>
            </a:prstGeom>
          </p:spPr>
        </p:pic>
      </p:grpSp>
      <p:sp>
        <p:nvSpPr>
          <p:cNvPr id="9" name="object 9" descr=""/>
          <p:cNvSpPr txBox="1"/>
          <p:nvPr/>
        </p:nvSpPr>
        <p:spPr>
          <a:xfrm>
            <a:off x="266700" y="1554480"/>
            <a:ext cx="9258300" cy="1766570"/>
          </a:xfrm>
          <a:prstGeom prst="rect">
            <a:avLst/>
          </a:prstGeom>
          <a:ln w="9144">
            <a:solidFill>
              <a:srgbClr val="000000"/>
            </a:solidFill>
          </a:ln>
        </p:spPr>
        <p:txBody>
          <a:bodyPr wrap="square" lIns="0" tIns="28575" rIns="0" bIns="0" rtlCol="0" vert="horz">
            <a:spAutoFit/>
          </a:bodyPr>
          <a:lstStyle/>
          <a:p>
            <a:pPr marL="35560" marR="30480">
              <a:lnSpc>
                <a:spcPct val="100000"/>
              </a:lnSpc>
              <a:spcBef>
                <a:spcPts val="225"/>
              </a:spcBef>
            </a:pPr>
            <a:r>
              <a:rPr dirty="0" u="heavy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Il</a:t>
            </a:r>
            <a:r>
              <a:rPr dirty="0" u="heavy" sz="2000" spc="24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heavy" sz="20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business</a:t>
            </a:r>
            <a:r>
              <a:rPr dirty="0" u="heavy" sz="2000" spc="245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heavy" sz="20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model</a:t>
            </a:r>
            <a:r>
              <a:rPr dirty="0" sz="2000" spc="245" b="1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è</a:t>
            </a:r>
            <a:r>
              <a:rPr dirty="0" sz="2000" spc="254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il</a:t>
            </a:r>
            <a:r>
              <a:rPr dirty="0" sz="2000" spc="2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meccanismo</a:t>
            </a:r>
            <a:r>
              <a:rPr dirty="0" sz="2000" spc="2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operativo</a:t>
            </a:r>
            <a:r>
              <a:rPr dirty="0" sz="2000" spc="2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254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2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business</a:t>
            </a:r>
            <a:r>
              <a:rPr dirty="0" sz="2000" spc="254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attraverso</a:t>
            </a:r>
            <a:r>
              <a:rPr dirty="0" sz="2000" spc="2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il</a:t>
            </a:r>
            <a:r>
              <a:rPr dirty="0" sz="2000" spc="24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quale </a:t>
            </a:r>
            <a:r>
              <a:rPr dirty="0" sz="2000" i="1">
                <a:latin typeface="Arial"/>
                <a:cs typeface="Arial"/>
              </a:rPr>
              <a:t>l’azienda</a:t>
            </a:r>
            <a:r>
              <a:rPr dirty="0" sz="2000" spc="-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genera</a:t>
            </a:r>
            <a:r>
              <a:rPr dirty="0" sz="2000" spc="-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valore</a:t>
            </a:r>
            <a:r>
              <a:rPr dirty="0" sz="2000" spc="-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(rappresentato</a:t>
            </a:r>
            <a:r>
              <a:rPr dirty="0" sz="2000" spc="-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tramite</a:t>
            </a:r>
            <a:r>
              <a:rPr dirty="0" sz="2000" spc="-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ad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esempio</a:t>
            </a:r>
            <a:r>
              <a:rPr dirty="0" sz="2000" spc="-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il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modello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Canvas).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sz="2000">
              <a:latin typeface="Arial"/>
              <a:cs typeface="Arial"/>
            </a:endParaRPr>
          </a:p>
          <a:p>
            <a:pPr marL="35560">
              <a:lnSpc>
                <a:spcPct val="100000"/>
              </a:lnSpc>
            </a:pPr>
            <a:r>
              <a:rPr dirty="0" sz="2000" i="1">
                <a:latin typeface="Arial"/>
                <a:cs typeface="Arial"/>
              </a:rPr>
              <a:t>Il</a:t>
            </a:r>
            <a:r>
              <a:rPr dirty="0" u="sng" sz="2000" spc="215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business</a:t>
            </a:r>
            <a:r>
              <a:rPr dirty="0" u="sng" sz="2000" spc="215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plan</a:t>
            </a:r>
            <a:r>
              <a:rPr dirty="0" sz="2000" spc="210" b="1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diversamente</a:t>
            </a:r>
            <a:r>
              <a:rPr dirty="0" sz="2000" spc="2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è</a:t>
            </a:r>
            <a:r>
              <a:rPr dirty="0" sz="2000" spc="2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un</a:t>
            </a:r>
            <a:r>
              <a:rPr dirty="0" sz="2000" spc="2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documento</a:t>
            </a:r>
            <a:r>
              <a:rPr dirty="0" sz="2000" spc="2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che</a:t>
            </a:r>
            <a:r>
              <a:rPr dirty="0" sz="2000" spc="2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presenta</a:t>
            </a:r>
            <a:r>
              <a:rPr dirty="0" sz="2000" spc="2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2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strategia</a:t>
            </a:r>
            <a:r>
              <a:rPr dirty="0" sz="2000" spc="229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della</a:t>
            </a:r>
            <a:endParaRPr sz="2000">
              <a:latin typeface="Arial"/>
              <a:cs typeface="Arial"/>
            </a:endParaRPr>
          </a:p>
          <a:p>
            <a:pPr marL="35560">
              <a:lnSpc>
                <a:spcPct val="100000"/>
              </a:lnSpc>
            </a:pPr>
            <a:r>
              <a:rPr dirty="0" sz="2000" i="1">
                <a:latin typeface="Arial"/>
                <a:cs typeface="Arial"/>
              </a:rPr>
              <a:t>società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le</a:t>
            </a:r>
            <a:r>
              <a:rPr dirty="0" sz="2000" spc="-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performance</a:t>
            </a:r>
            <a:r>
              <a:rPr dirty="0" sz="2000" spc="-5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economico-</a:t>
            </a:r>
            <a:r>
              <a:rPr dirty="0" sz="2000" i="1">
                <a:latin typeface="Arial"/>
                <a:cs typeface="Arial"/>
              </a:rPr>
              <a:t>finanziarie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previste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per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gli</a:t>
            </a:r>
            <a:r>
              <a:rPr dirty="0" sz="2000" spc="-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anni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</a:t>
            </a:r>
            <a:r>
              <a:rPr dirty="0" sz="2000" spc="-1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venire.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10" name="object 10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60604" y="4408932"/>
            <a:ext cx="9265158" cy="1939290"/>
          </a:xfrm>
          <a:prstGeom prst="rect">
            <a:avLst/>
          </a:prstGeom>
        </p:spPr>
      </p:pic>
      <p:sp>
        <p:nvSpPr>
          <p:cNvPr id="11" name="object 11" descr=""/>
          <p:cNvSpPr txBox="1"/>
          <p:nvPr/>
        </p:nvSpPr>
        <p:spPr>
          <a:xfrm>
            <a:off x="261365" y="4409694"/>
            <a:ext cx="9264650" cy="1938655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8100" rIns="0" bIns="0" rtlCol="0" vert="horz">
            <a:spAutoFit/>
          </a:bodyPr>
          <a:lstStyle/>
          <a:p>
            <a:pPr algn="just" marL="90170">
              <a:lnSpc>
                <a:spcPct val="100000"/>
              </a:lnSpc>
              <a:spcBef>
                <a:spcPts val="300"/>
              </a:spcBef>
            </a:pPr>
            <a:r>
              <a:rPr dirty="0" u="sng" sz="20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Il</a:t>
            </a:r>
            <a:r>
              <a:rPr dirty="0" u="sng" sz="2000" spc="-4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business</a:t>
            </a:r>
            <a:r>
              <a:rPr dirty="0" u="sng" sz="2000" spc="-25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model</a:t>
            </a:r>
            <a:r>
              <a:rPr dirty="0" u="sng" sz="2000" spc="-25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è</a:t>
            </a:r>
            <a:r>
              <a:rPr dirty="0" sz="2000" spc="-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al</a:t>
            </a:r>
            <a:r>
              <a:rPr dirty="0" sz="2000" spc="-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centro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piano</a:t>
            </a:r>
            <a:r>
              <a:rPr dirty="0" sz="2000" spc="-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industriale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(o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business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plan).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sz="2000">
              <a:latin typeface="Arial"/>
              <a:cs typeface="Arial"/>
            </a:endParaRPr>
          </a:p>
          <a:p>
            <a:pPr algn="just" marL="90170" marR="85090">
              <a:lnSpc>
                <a:spcPct val="100000"/>
              </a:lnSpc>
            </a:pPr>
            <a:r>
              <a:rPr dirty="0" u="sng" sz="20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Il</a:t>
            </a:r>
            <a:r>
              <a:rPr dirty="0" u="sng" sz="2000" spc="325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modello</a:t>
            </a:r>
            <a:r>
              <a:rPr dirty="0" u="sng" sz="2000" spc="325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di</a:t>
            </a:r>
            <a:r>
              <a:rPr dirty="0" u="sng" sz="2000" spc="325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business</a:t>
            </a:r>
            <a:r>
              <a:rPr dirty="0" u="sng" sz="2000" spc="34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descrive</a:t>
            </a:r>
            <a:r>
              <a:rPr dirty="0" sz="2000" spc="3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come</a:t>
            </a:r>
            <a:r>
              <a:rPr dirty="0" sz="2000" spc="3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l’azienda</a:t>
            </a:r>
            <a:r>
              <a:rPr dirty="0" sz="2000" spc="3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si</a:t>
            </a:r>
            <a:r>
              <a:rPr dirty="0" sz="2000" spc="3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posiziona</a:t>
            </a:r>
            <a:r>
              <a:rPr dirty="0" sz="2000" spc="3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all’interno</a:t>
            </a:r>
            <a:r>
              <a:rPr dirty="0" sz="2000" spc="34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della </a:t>
            </a:r>
            <a:r>
              <a:rPr dirty="0" sz="2000" i="1">
                <a:latin typeface="Arial"/>
                <a:cs typeface="Arial"/>
              </a:rPr>
              <a:t>catena</a:t>
            </a:r>
            <a:r>
              <a:rPr dirty="0" sz="2000" spc="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</a:t>
            </a:r>
            <a:r>
              <a:rPr dirty="0" sz="2000" spc="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valore</a:t>
            </a:r>
            <a:r>
              <a:rPr dirty="0" sz="2000" spc="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della</a:t>
            </a:r>
            <a:r>
              <a:rPr dirty="0" sz="2000" spc="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sua</a:t>
            </a:r>
            <a:r>
              <a:rPr dirty="0" sz="2000" spc="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attività</a:t>
            </a:r>
            <a:r>
              <a:rPr dirty="0" sz="2000" spc="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imprenditoriale</a:t>
            </a:r>
            <a:r>
              <a:rPr dirty="0" sz="2000" spc="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organizza</a:t>
            </a:r>
            <a:r>
              <a:rPr dirty="0" sz="2000" spc="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sistematizza</a:t>
            </a:r>
            <a:r>
              <a:rPr dirty="0" sz="2000" spc="45" i="1">
                <a:latin typeface="Arial"/>
                <a:cs typeface="Arial"/>
              </a:rPr>
              <a:t>  </a:t>
            </a:r>
            <a:r>
              <a:rPr dirty="0" sz="2000" spc="-25" i="1">
                <a:latin typeface="Arial"/>
                <a:cs typeface="Arial"/>
              </a:rPr>
              <a:t>le </a:t>
            </a:r>
            <a:r>
              <a:rPr dirty="0" sz="2000" i="1">
                <a:latin typeface="Arial"/>
                <a:cs typeface="Arial"/>
              </a:rPr>
              <a:t>relazioni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</a:t>
            </a:r>
            <a:r>
              <a:rPr dirty="0" sz="2000" spc="484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fornitori,</a:t>
            </a:r>
            <a:r>
              <a:rPr dirty="0" sz="2000" spc="-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clienti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partner</a:t>
            </a:r>
            <a:r>
              <a:rPr dirty="0" sz="2000" spc="-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al</a:t>
            </a:r>
            <a:r>
              <a:rPr dirty="0" sz="2000" spc="-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fine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-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generare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profitti.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12" name="object 12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24027" y="7469123"/>
            <a:ext cx="9265158" cy="1325117"/>
          </a:xfrm>
          <a:prstGeom prst="rect">
            <a:avLst/>
          </a:prstGeom>
        </p:spPr>
      </p:pic>
      <p:sp>
        <p:nvSpPr>
          <p:cNvPr id="13" name="object 13" descr=""/>
          <p:cNvSpPr txBox="1"/>
          <p:nvPr/>
        </p:nvSpPr>
        <p:spPr>
          <a:xfrm>
            <a:off x="224790" y="7469885"/>
            <a:ext cx="9264650" cy="1324610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8735" rIns="0" bIns="0" rtlCol="0" vert="horz">
            <a:spAutoFit/>
          </a:bodyPr>
          <a:lstStyle/>
          <a:p>
            <a:pPr algn="just" marL="90170" marR="83820">
              <a:lnSpc>
                <a:spcPct val="100000"/>
              </a:lnSpc>
              <a:spcBef>
                <a:spcPts val="305"/>
              </a:spcBef>
            </a:pPr>
            <a:r>
              <a:rPr dirty="0" u="sng" sz="20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Il</a:t>
            </a:r>
            <a:r>
              <a:rPr dirty="0" u="sng" sz="2000" spc="15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 </a:t>
            </a:r>
            <a:r>
              <a:rPr dirty="0" u="sng" sz="20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business</a:t>
            </a:r>
            <a:r>
              <a:rPr dirty="0" u="sng" sz="2000" spc="15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 </a:t>
            </a:r>
            <a:r>
              <a:rPr dirty="0" u="sng" sz="20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plan</a:t>
            </a:r>
            <a:r>
              <a:rPr dirty="0" u="sng" sz="2000" spc="15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traduce</a:t>
            </a:r>
            <a:r>
              <a:rPr dirty="0" sz="2000" spc="2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2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attua</a:t>
            </a:r>
            <a:r>
              <a:rPr dirty="0" sz="2000" spc="1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il</a:t>
            </a:r>
            <a:r>
              <a:rPr dirty="0" sz="2000" spc="2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posizionamento</a:t>
            </a:r>
            <a:r>
              <a:rPr dirty="0" sz="2000" spc="2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2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modello</a:t>
            </a:r>
            <a:r>
              <a:rPr dirty="0" sz="2000" spc="2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5" i="1">
                <a:latin typeface="Arial"/>
                <a:cs typeface="Arial"/>
              </a:rPr>
              <a:t>  </a:t>
            </a:r>
            <a:r>
              <a:rPr dirty="0" sz="2000" spc="-10" i="1">
                <a:latin typeface="Arial"/>
                <a:cs typeface="Arial"/>
              </a:rPr>
              <a:t>business </a:t>
            </a:r>
            <a:r>
              <a:rPr dirty="0" sz="2000" i="1">
                <a:latin typeface="Arial"/>
                <a:cs typeface="Arial"/>
              </a:rPr>
              <a:t>dell’impresa</a:t>
            </a:r>
            <a:r>
              <a:rPr dirty="0" sz="2000" spc="4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4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una</a:t>
            </a:r>
            <a:r>
              <a:rPr dirty="0" sz="2000" spc="4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serie</a:t>
            </a:r>
            <a:r>
              <a:rPr dirty="0" sz="2000" spc="434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4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azioni</a:t>
            </a:r>
            <a:r>
              <a:rPr dirty="0" sz="2000" spc="434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strategiche</a:t>
            </a:r>
            <a:r>
              <a:rPr dirty="0" sz="2000" spc="4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4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ne</a:t>
            </a:r>
            <a:r>
              <a:rPr dirty="0" sz="2000" spc="434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quantifica</a:t>
            </a:r>
            <a:r>
              <a:rPr dirty="0" sz="2000" spc="4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il</a:t>
            </a:r>
            <a:r>
              <a:rPr dirty="0" sz="2000" spc="4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loro</a:t>
            </a:r>
            <a:r>
              <a:rPr dirty="0" sz="2000" spc="44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impatto </a:t>
            </a:r>
            <a:r>
              <a:rPr dirty="0" sz="2000" i="1">
                <a:latin typeface="Arial"/>
                <a:cs typeface="Arial"/>
              </a:rPr>
              <a:t>finanziario</a:t>
            </a:r>
            <a:r>
              <a:rPr dirty="0" sz="2000" spc="-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nel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tempo.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4" name="object 14" descr=""/>
          <p:cNvGrpSpPr/>
          <p:nvPr/>
        </p:nvGrpSpPr>
        <p:grpSpPr>
          <a:xfrm>
            <a:off x="4233671" y="3529584"/>
            <a:ext cx="767080" cy="3573779"/>
            <a:chOff x="4233671" y="3529584"/>
            <a:chExt cx="767080" cy="3573779"/>
          </a:xfrm>
        </p:grpSpPr>
        <p:pic>
          <p:nvPicPr>
            <p:cNvPr id="15" name="object 15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300727" y="3541776"/>
              <a:ext cx="686562" cy="611886"/>
            </a:xfrm>
            <a:prstGeom prst="rect">
              <a:avLst/>
            </a:prstGeom>
          </p:spPr>
        </p:pic>
        <p:sp>
          <p:nvSpPr>
            <p:cNvPr id="16" name="object 16" descr=""/>
            <p:cNvSpPr/>
            <p:nvPr/>
          </p:nvSpPr>
          <p:spPr>
            <a:xfrm>
              <a:off x="4301489" y="3542538"/>
              <a:ext cx="685800" cy="611505"/>
            </a:xfrm>
            <a:custGeom>
              <a:avLst/>
              <a:gdLst/>
              <a:ahLst/>
              <a:cxnLst/>
              <a:rect l="l" t="t" r="r" b="b"/>
              <a:pathLst>
                <a:path w="685800" h="611504">
                  <a:moveTo>
                    <a:pt x="0" y="305561"/>
                  </a:moveTo>
                  <a:lnTo>
                    <a:pt x="171450" y="305561"/>
                  </a:lnTo>
                  <a:lnTo>
                    <a:pt x="171450" y="0"/>
                  </a:lnTo>
                  <a:lnTo>
                    <a:pt x="514350" y="0"/>
                  </a:lnTo>
                  <a:lnTo>
                    <a:pt x="514350" y="305561"/>
                  </a:lnTo>
                  <a:lnTo>
                    <a:pt x="685800" y="305561"/>
                  </a:lnTo>
                  <a:lnTo>
                    <a:pt x="342900" y="611123"/>
                  </a:lnTo>
                  <a:lnTo>
                    <a:pt x="0" y="305561"/>
                  </a:lnTo>
                  <a:close/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7" name="object 17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245863" y="6513588"/>
              <a:ext cx="686562" cy="576821"/>
            </a:xfrm>
            <a:prstGeom prst="rect">
              <a:avLst/>
            </a:prstGeom>
          </p:spPr>
        </p:pic>
        <p:sp>
          <p:nvSpPr>
            <p:cNvPr id="18" name="object 18" descr=""/>
            <p:cNvSpPr/>
            <p:nvPr/>
          </p:nvSpPr>
          <p:spPr>
            <a:xfrm>
              <a:off x="4246625" y="6514338"/>
              <a:ext cx="685800" cy="576580"/>
            </a:xfrm>
            <a:custGeom>
              <a:avLst/>
              <a:gdLst/>
              <a:ahLst/>
              <a:cxnLst/>
              <a:rect l="l" t="t" r="r" b="b"/>
              <a:pathLst>
                <a:path w="685800" h="576579">
                  <a:moveTo>
                    <a:pt x="0" y="288035"/>
                  </a:moveTo>
                  <a:lnTo>
                    <a:pt x="171450" y="288035"/>
                  </a:lnTo>
                  <a:lnTo>
                    <a:pt x="171450" y="0"/>
                  </a:lnTo>
                  <a:lnTo>
                    <a:pt x="514350" y="0"/>
                  </a:lnTo>
                  <a:lnTo>
                    <a:pt x="514350" y="288035"/>
                  </a:lnTo>
                  <a:lnTo>
                    <a:pt x="685800" y="288035"/>
                  </a:lnTo>
                  <a:lnTo>
                    <a:pt x="342900" y="576071"/>
                  </a:lnTo>
                  <a:lnTo>
                    <a:pt x="0" y="288035"/>
                  </a:lnTo>
                  <a:close/>
                </a:path>
              </a:pathLst>
            </a:custGeom>
            <a:ln w="25907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9" name="object 1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32206" rIns="0" bIns="0" rtlCol="0" vert="horz">
            <a:spAutoFit/>
          </a:bodyPr>
          <a:lstStyle/>
          <a:p>
            <a:pPr marL="556260">
              <a:lnSpc>
                <a:spcPts val="1810"/>
              </a:lnSpc>
            </a:pPr>
            <a:r>
              <a:rPr dirty="0"/>
              <a:t>20</a:t>
            </a:r>
            <a:r>
              <a:rPr dirty="0" spc="-30"/>
              <a:t> </a:t>
            </a:r>
            <a:r>
              <a:rPr dirty="0"/>
              <a:t>ottobre</a:t>
            </a:r>
            <a:r>
              <a:rPr dirty="0" spc="-45"/>
              <a:t> </a:t>
            </a:r>
            <a:r>
              <a:rPr dirty="0"/>
              <a:t>2025</a:t>
            </a:r>
            <a:r>
              <a:rPr dirty="0" spc="-25"/>
              <a:t> </a:t>
            </a:r>
            <a:r>
              <a:rPr dirty="0"/>
              <a:t>Roma</a:t>
            </a:r>
            <a:r>
              <a:rPr dirty="0" spc="-15"/>
              <a:t> </a:t>
            </a:r>
            <a:r>
              <a:rPr dirty="0" spc="-10"/>
              <a:t>Palazzo</a:t>
            </a:r>
            <a:r>
              <a:rPr dirty="0" spc="-45"/>
              <a:t> </a:t>
            </a:r>
            <a:r>
              <a:rPr dirty="0" spc="-10"/>
              <a:t>Valentini</a:t>
            </a:r>
            <a:r>
              <a:rPr dirty="0" spc="-45"/>
              <a:t> </a:t>
            </a:r>
            <a:r>
              <a:rPr dirty="0"/>
              <a:t>–</a:t>
            </a:r>
            <a:r>
              <a:rPr dirty="0" spc="-25"/>
              <a:t> </a:t>
            </a:r>
            <a:r>
              <a:rPr dirty="0"/>
              <a:t>Convegno</a:t>
            </a:r>
            <a:r>
              <a:rPr dirty="0" spc="-60"/>
              <a:t> </a:t>
            </a:r>
            <a:r>
              <a:rPr dirty="0" spc="-10"/>
              <a:t>«Sostenibilità</a:t>
            </a:r>
            <a:r>
              <a:rPr dirty="0" spc="-60"/>
              <a:t> </a:t>
            </a:r>
            <a:r>
              <a:rPr dirty="0"/>
              <a:t>e</a:t>
            </a:r>
            <a:r>
              <a:rPr dirty="0" spc="-30"/>
              <a:t> </a:t>
            </a:r>
            <a:r>
              <a:rPr dirty="0"/>
              <a:t>Business</a:t>
            </a:r>
            <a:r>
              <a:rPr dirty="0" spc="-25"/>
              <a:t> </a:t>
            </a:r>
            <a:r>
              <a:rPr dirty="0"/>
              <a:t>Continuity</a:t>
            </a:r>
            <a:r>
              <a:rPr dirty="0" spc="-50"/>
              <a:t> </a:t>
            </a:r>
            <a:r>
              <a:rPr dirty="0" spc="-10"/>
              <a:t>(AISL_O)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-3"/>
            <a:ext cx="18288000" cy="10287000"/>
            <a:chOff x="0" y="-3"/>
            <a:chExt cx="18288000" cy="10287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8288000" cy="10282426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18003012" y="-3"/>
              <a:ext cx="284480" cy="10287000"/>
            </a:xfrm>
            <a:custGeom>
              <a:avLst/>
              <a:gdLst/>
              <a:ahLst/>
              <a:cxnLst/>
              <a:rect l="l" t="t" r="r" b="b"/>
              <a:pathLst>
                <a:path w="284480" h="10287000">
                  <a:moveTo>
                    <a:pt x="284378" y="0"/>
                  </a:moveTo>
                  <a:lnTo>
                    <a:pt x="0" y="0"/>
                  </a:lnTo>
                  <a:lnTo>
                    <a:pt x="0" y="10287000"/>
                  </a:lnTo>
                  <a:lnTo>
                    <a:pt x="284378" y="10287000"/>
                  </a:lnTo>
                  <a:lnTo>
                    <a:pt x="284378" y="0"/>
                  </a:lnTo>
                  <a:close/>
                </a:path>
              </a:pathLst>
            </a:custGeom>
            <a:solidFill>
              <a:srgbClr val="D92A04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851275" y="223011"/>
            <a:ext cx="9919970" cy="512445"/>
          </a:xfrm>
          <a:prstGeom prst="rect"/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3925"/>
              </a:lnSpc>
              <a:tabLst>
                <a:tab pos="2482215" algn="l"/>
                <a:tab pos="4434840" algn="l"/>
                <a:tab pos="5106035" algn="l"/>
                <a:tab pos="7986395" algn="l"/>
                <a:tab pos="9588500" algn="l"/>
              </a:tabLst>
            </a:pPr>
            <a:r>
              <a:rPr dirty="0" sz="3600" spc="270">
                <a:solidFill>
                  <a:srgbClr val="FFFFFF"/>
                </a:solidFill>
              </a:rPr>
              <a:t>QUANDO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65">
                <a:solidFill>
                  <a:srgbClr val="FFFFFF"/>
                </a:solidFill>
              </a:rPr>
              <a:t>SERVE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135">
                <a:solidFill>
                  <a:srgbClr val="FFFFFF"/>
                </a:solidFill>
              </a:rPr>
              <a:t>IL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90">
                <a:solidFill>
                  <a:srgbClr val="FFFFFF"/>
                </a:solidFill>
              </a:rPr>
              <a:t>BUSINESS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25">
                <a:solidFill>
                  <a:srgbClr val="FFFFFF"/>
                </a:solidFill>
              </a:rPr>
              <a:t>PLAN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-50">
                <a:solidFill>
                  <a:srgbClr val="FFFFFF"/>
                </a:solidFill>
              </a:rPr>
              <a:t>?</a:t>
            </a:r>
            <a:endParaRPr sz="3600"/>
          </a:p>
        </p:txBody>
      </p:sp>
      <p:grpSp>
        <p:nvGrpSpPr>
          <p:cNvPr id="6" name="object 6" descr=""/>
          <p:cNvGrpSpPr/>
          <p:nvPr/>
        </p:nvGrpSpPr>
        <p:grpSpPr>
          <a:xfrm>
            <a:off x="356615" y="1171943"/>
            <a:ext cx="9244330" cy="2592705"/>
            <a:chOff x="356615" y="1171943"/>
            <a:chExt cx="9244330" cy="2592705"/>
          </a:xfrm>
        </p:grpSpPr>
        <p:pic>
          <p:nvPicPr>
            <p:cNvPr id="7" name="object 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4339" y="1208531"/>
              <a:ext cx="9090660" cy="2555747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56615" y="1171943"/>
              <a:ext cx="546354" cy="567702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9015" y="1522475"/>
              <a:ext cx="8939022" cy="52577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5131" y="1171943"/>
              <a:ext cx="1625345" cy="567702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72639" y="1171943"/>
              <a:ext cx="1003553" cy="567702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959608" y="1171943"/>
              <a:ext cx="593597" cy="567702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325367" y="1171943"/>
              <a:ext cx="1384553" cy="567702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482083" y="1171943"/>
              <a:ext cx="593598" cy="567702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846319" y="1171943"/>
              <a:ext cx="1300734" cy="5677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919215" y="1171943"/>
              <a:ext cx="592073" cy="567702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281927" y="1171943"/>
              <a:ext cx="1799081" cy="567702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853172" y="1171943"/>
              <a:ext cx="549401" cy="567702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174735" y="1171943"/>
              <a:ext cx="1059942" cy="567702"/>
            </a:xfrm>
            <a:prstGeom prst="rect">
              <a:avLst/>
            </a:prstGeom>
          </p:spPr>
        </p:pic>
        <p:pic>
          <p:nvPicPr>
            <p:cNvPr id="20" name="object 2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006839" y="1171943"/>
              <a:ext cx="593598" cy="567702"/>
            </a:xfrm>
            <a:prstGeom prst="rect">
              <a:avLst/>
            </a:prstGeom>
          </p:spPr>
        </p:pic>
        <p:pic>
          <p:nvPicPr>
            <p:cNvPr id="21" name="object 21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56615" y="1476743"/>
              <a:ext cx="1059942" cy="567702"/>
            </a:xfrm>
            <a:prstGeom prst="rect">
              <a:avLst/>
            </a:prstGeom>
          </p:spPr>
        </p:pic>
        <p:pic>
          <p:nvPicPr>
            <p:cNvPr id="22" name="object 22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09015" y="1827276"/>
              <a:ext cx="1149858" cy="52577"/>
            </a:xfrm>
            <a:prstGeom prst="rect">
              <a:avLst/>
            </a:prstGeom>
          </p:spPr>
        </p:pic>
        <p:pic>
          <p:nvPicPr>
            <p:cNvPr id="23" name="object 23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47571" y="1476743"/>
              <a:ext cx="593597" cy="567702"/>
            </a:xfrm>
            <a:prstGeom prst="rect">
              <a:avLst/>
            </a:prstGeom>
          </p:spPr>
        </p:pic>
        <p:pic>
          <p:nvPicPr>
            <p:cNvPr id="24" name="object 24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02079" y="1476743"/>
              <a:ext cx="409194" cy="567702"/>
            </a:xfrm>
            <a:prstGeom prst="rect">
              <a:avLst/>
            </a:prstGeom>
          </p:spPr>
        </p:pic>
        <p:pic>
          <p:nvPicPr>
            <p:cNvPr id="25" name="object 25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68807" y="2109216"/>
              <a:ext cx="543293" cy="528066"/>
            </a:xfrm>
            <a:prstGeom prst="rect">
              <a:avLst/>
            </a:prstGeom>
          </p:spPr>
        </p:pic>
        <p:pic>
          <p:nvPicPr>
            <p:cNvPr id="26" name="object 26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13231" y="2086343"/>
              <a:ext cx="875538" cy="567702"/>
            </a:xfrm>
            <a:prstGeom prst="rect">
              <a:avLst/>
            </a:prstGeom>
          </p:spPr>
        </p:pic>
        <p:pic>
          <p:nvPicPr>
            <p:cNvPr id="27" name="object 27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249679" y="2086343"/>
              <a:ext cx="424421" cy="567702"/>
            </a:xfrm>
            <a:prstGeom prst="rect">
              <a:avLst/>
            </a:prstGeom>
          </p:spPr>
        </p:pic>
        <p:pic>
          <p:nvPicPr>
            <p:cNvPr id="28" name="object 28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335024" y="2086343"/>
              <a:ext cx="622554" cy="567702"/>
            </a:xfrm>
            <a:prstGeom prst="rect">
              <a:avLst/>
            </a:prstGeom>
          </p:spPr>
        </p:pic>
        <p:pic>
          <p:nvPicPr>
            <p:cNvPr id="29" name="object 29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684019" y="2086343"/>
              <a:ext cx="537209" cy="567702"/>
            </a:xfrm>
            <a:prstGeom prst="rect">
              <a:avLst/>
            </a:prstGeom>
          </p:spPr>
        </p:pic>
        <p:pic>
          <p:nvPicPr>
            <p:cNvPr id="30" name="object 30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952243" y="2086343"/>
              <a:ext cx="1034033" cy="567702"/>
            </a:xfrm>
            <a:prstGeom prst="rect">
              <a:avLst/>
            </a:prstGeom>
          </p:spPr>
        </p:pic>
        <p:pic>
          <p:nvPicPr>
            <p:cNvPr id="31" name="object 31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714243" y="2086343"/>
              <a:ext cx="1232154" cy="567702"/>
            </a:xfrm>
            <a:prstGeom prst="rect">
              <a:avLst/>
            </a:prstGeom>
          </p:spPr>
        </p:pic>
        <p:pic>
          <p:nvPicPr>
            <p:cNvPr id="32" name="object 3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68807" y="2414016"/>
              <a:ext cx="543293" cy="528066"/>
            </a:xfrm>
            <a:prstGeom prst="rect">
              <a:avLst/>
            </a:prstGeom>
          </p:spPr>
        </p:pic>
        <p:pic>
          <p:nvPicPr>
            <p:cNvPr id="33" name="object 33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13231" y="2391143"/>
              <a:ext cx="1671066" cy="567702"/>
            </a:xfrm>
            <a:prstGeom prst="rect">
              <a:avLst/>
            </a:prstGeom>
          </p:spPr>
        </p:pic>
        <p:pic>
          <p:nvPicPr>
            <p:cNvPr id="34" name="object 34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112264" y="2391143"/>
              <a:ext cx="877062" cy="567702"/>
            </a:xfrm>
            <a:prstGeom prst="rect">
              <a:avLst/>
            </a:prstGeom>
          </p:spPr>
        </p:pic>
        <p:pic>
          <p:nvPicPr>
            <p:cNvPr id="35" name="object 35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720339" y="2391143"/>
              <a:ext cx="1288541" cy="567702"/>
            </a:xfrm>
            <a:prstGeom prst="rect">
              <a:avLst/>
            </a:prstGeom>
          </p:spPr>
        </p:pic>
        <p:pic>
          <p:nvPicPr>
            <p:cNvPr id="36" name="object 36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3735324" y="2391143"/>
              <a:ext cx="1457705" cy="567702"/>
            </a:xfrm>
            <a:prstGeom prst="rect">
              <a:avLst/>
            </a:prstGeom>
          </p:spPr>
        </p:pic>
        <p:pic>
          <p:nvPicPr>
            <p:cNvPr id="37" name="object 37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68807" y="2718816"/>
              <a:ext cx="543293" cy="528066"/>
            </a:xfrm>
            <a:prstGeom prst="rect">
              <a:avLst/>
            </a:prstGeom>
          </p:spPr>
        </p:pic>
        <p:pic>
          <p:nvPicPr>
            <p:cNvPr id="38" name="object 38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713231" y="2695943"/>
              <a:ext cx="1090421" cy="567702"/>
            </a:xfrm>
            <a:prstGeom prst="rect">
              <a:avLst/>
            </a:prstGeom>
          </p:spPr>
        </p:pic>
        <p:pic>
          <p:nvPicPr>
            <p:cNvPr id="39" name="object 39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531619" y="2695943"/>
              <a:ext cx="537209" cy="567702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1799843" y="2695943"/>
              <a:ext cx="622554" cy="567702"/>
            </a:xfrm>
            <a:prstGeom prst="rect">
              <a:avLst/>
            </a:prstGeom>
          </p:spPr>
        </p:pic>
        <p:pic>
          <p:nvPicPr>
            <p:cNvPr id="41" name="object 41" descr="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153411" y="2695943"/>
              <a:ext cx="1034034" cy="567702"/>
            </a:xfrm>
            <a:prstGeom prst="rect">
              <a:avLst/>
            </a:prstGeom>
          </p:spPr>
        </p:pic>
        <p:pic>
          <p:nvPicPr>
            <p:cNvPr id="42" name="object 42" descr="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2915411" y="2695943"/>
              <a:ext cx="1273302" cy="567702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68807" y="3023615"/>
              <a:ext cx="543293" cy="528066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704088" y="3000743"/>
              <a:ext cx="1684782" cy="567702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2118360" y="3000743"/>
              <a:ext cx="1585722" cy="567702"/>
            </a:xfrm>
            <a:prstGeom prst="rect">
              <a:avLst/>
            </a:prstGeom>
          </p:spPr>
        </p:pic>
        <p:pic>
          <p:nvPicPr>
            <p:cNvPr id="46" name="object 46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432048" y="3000743"/>
              <a:ext cx="480834" cy="567702"/>
            </a:xfrm>
            <a:prstGeom prst="rect">
              <a:avLst/>
            </a:prstGeom>
          </p:spPr>
        </p:pic>
        <p:pic>
          <p:nvPicPr>
            <p:cNvPr id="47" name="object 47" descr="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643883" y="3000743"/>
              <a:ext cx="889253" cy="567702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4194048" y="3000743"/>
              <a:ext cx="409194" cy="567702"/>
            </a:xfrm>
            <a:prstGeom prst="rect">
              <a:avLst/>
            </a:prstGeom>
          </p:spPr>
        </p:pic>
      </p:grpSp>
      <p:sp>
        <p:nvSpPr>
          <p:cNvPr id="49" name="object 49" descr=""/>
          <p:cNvSpPr txBox="1"/>
          <p:nvPr/>
        </p:nvSpPr>
        <p:spPr>
          <a:xfrm>
            <a:off x="435863" y="1210055"/>
            <a:ext cx="9089390" cy="2554605"/>
          </a:xfrm>
          <a:prstGeom prst="rect">
            <a:avLst/>
          </a:prstGeom>
          <a:ln w="9144">
            <a:solidFill>
              <a:srgbClr val="1F487C"/>
            </a:solidFill>
          </a:ln>
        </p:spPr>
        <p:txBody>
          <a:bodyPr wrap="square" lIns="0" tIns="38100" rIns="0" bIns="0" rtlCol="0" vert="horz">
            <a:spAutoFit/>
          </a:bodyPr>
          <a:lstStyle/>
          <a:p>
            <a:pPr marL="91440">
              <a:lnSpc>
                <a:spcPct val="100000"/>
              </a:lnSpc>
              <a:spcBef>
                <a:spcPts val="300"/>
              </a:spcBef>
              <a:tabLst>
                <a:tab pos="2694940" algn="l"/>
              </a:tabLst>
            </a:pP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IL</a:t>
            </a:r>
            <a:r>
              <a:rPr dirty="0" u="sng" sz="2000" spc="26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BUSINESS</a:t>
            </a:r>
            <a:r>
              <a:rPr dirty="0" u="sng" sz="2000" spc="3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spc="-2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PLAN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	IN</a:t>
            </a:r>
            <a:r>
              <a:rPr dirty="0" u="sng" sz="2000" spc="28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TERMINI</a:t>
            </a:r>
            <a:r>
              <a:rPr dirty="0" u="sng" sz="2000" spc="28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DI</a:t>
            </a:r>
            <a:r>
              <a:rPr dirty="0" u="sng" sz="2000" spc="27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STUDIO</a:t>
            </a:r>
            <a:r>
              <a:rPr dirty="0" u="sng" sz="2000" spc="28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DI</a:t>
            </a:r>
            <a:r>
              <a:rPr dirty="0" u="sng" sz="2000" spc="254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spc="-3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FATTIBILITA’</a:t>
            </a:r>
            <a:r>
              <a:rPr dirty="0" u="sng" sz="2000" spc="18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E’</a:t>
            </a:r>
            <a:r>
              <a:rPr dirty="0" u="sng" sz="2000" spc="16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UTILE</a:t>
            </a:r>
            <a:r>
              <a:rPr dirty="0" u="sng" sz="2000" spc="27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spc="-2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IN</a:t>
            </a:r>
            <a:endParaRPr sz="2000">
              <a:latin typeface="Arial"/>
              <a:cs typeface="Arial"/>
            </a:endParaRPr>
          </a:p>
          <a:p>
            <a:pPr marL="91440">
              <a:lnSpc>
                <a:spcPct val="100000"/>
              </a:lnSpc>
              <a:spcBef>
                <a:spcPts val="5"/>
              </a:spcBef>
            </a:pP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CASO</a:t>
            </a:r>
            <a:r>
              <a:rPr dirty="0" u="sng" sz="2000" spc="-5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spc="-2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DI: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95"/>
              </a:spcBef>
            </a:pPr>
            <a:endParaRPr sz="2000">
              <a:latin typeface="Arial"/>
              <a:cs typeface="Arial"/>
            </a:endParaRPr>
          </a:p>
          <a:p>
            <a:pPr marL="448309" indent="-356870">
              <a:lnSpc>
                <a:spcPct val="100000"/>
              </a:lnSpc>
              <a:spcBef>
                <a:spcPts val="5"/>
              </a:spcBef>
              <a:buFont typeface="Wingdings"/>
              <a:buChar char=""/>
              <a:tabLst>
                <a:tab pos="448309" algn="l"/>
              </a:tabLst>
            </a:pPr>
            <a:r>
              <a:rPr dirty="0" sz="2000" spc="-10" i="1">
                <a:latin typeface="Arial"/>
                <a:cs typeface="Arial"/>
              </a:rPr>
              <a:t>Start-</a:t>
            </a:r>
            <a:r>
              <a:rPr dirty="0" sz="2000" i="1">
                <a:latin typeface="Arial"/>
                <a:cs typeface="Arial"/>
              </a:rPr>
              <a:t>up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nuove</a:t>
            </a:r>
            <a:r>
              <a:rPr dirty="0" sz="2000" spc="-2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aziende</a:t>
            </a:r>
            <a:endParaRPr sz="2000">
              <a:latin typeface="Arial"/>
              <a:cs typeface="Arial"/>
            </a:endParaRPr>
          </a:p>
          <a:p>
            <a:pPr marL="448309" indent="-356870">
              <a:lnSpc>
                <a:spcPct val="100000"/>
              </a:lnSpc>
              <a:buFont typeface="Wingdings"/>
              <a:buChar char=""/>
              <a:tabLst>
                <a:tab pos="448309" algn="l"/>
              </a:tabLst>
            </a:pPr>
            <a:r>
              <a:rPr dirty="0" sz="2000" i="1">
                <a:latin typeface="Arial"/>
                <a:cs typeface="Arial"/>
              </a:rPr>
              <a:t>Espansione</a:t>
            </a:r>
            <a:r>
              <a:rPr dirty="0" sz="2000" spc="-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della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capacità</a:t>
            </a:r>
            <a:r>
              <a:rPr dirty="0" sz="2000" spc="-8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produttiva</a:t>
            </a:r>
            <a:endParaRPr sz="2000">
              <a:latin typeface="Arial"/>
              <a:cs typeface="Arial"/>
            </a:endParaRPr>
          </a:p>
          <a:p>
            <a:pPr marL="448309" indent="-356870">
              <a:lnSpc>
                <a:spcPct val="100000"/>
              </a:lnSpc>
              <a:buFont typeface="Wingdings"/>
              <a:buChar char=""/>
              <a:tabLst>
                <a:tab pos="448309" algn="l"/>
              </a:tabLst>
            </a:pPr>
            <a:r>
              <a:rPr dirty="0" sz="2000" i="1">
                <a:latin typeface="Arial"/>
                <a:cs typeface="Arial"/>
              </a:rPr>
              <a:t>Lancio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-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un</a:t>
            </a:r>
            <a:r>
              <a:rPr dirty="0" sz="2000" spc="-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nuovo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prodotto</a:t>
            </a:r>
            <a:endParaRPr sz="2000">
              <a:latin typeface="Arial"/>
              <a:cs typeface="Arial"/>
            </a:endParaRPr>
          </a:p>
          <a:p>
            <a:pPr marL="438784" indent="-347345">
              <a:lnSpc>
                <a:spcPct val="100000"/>
              </a:lnSpc>
              <a:buFont typeface="Wingdings"/>
              <a:buChar char=""/>
              <a:tabLst>
                <a:tab pos="438784" algn="l"/>
              </a:tabLst>
            </a:pPr>
            <a:r>
              <a:rPr dirty="0" sz="2000" i="1">
                <a:latin typeface="Arial"/>
                <a:cs typeface="Arial"/>
              </a:rPr>
              <a:t>Acquisizioni</a:t>
            </a:r>
            <a:r>
              <a:rPr dirty="0" sz="2000" spc="-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Finanziarie</a:t>
            </a:r>
            <a:r>
              <a:rPr dirty="0" sz="2000" spc="-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spc="-20" i="1">
                <a:latin typeface="Arial"/>
                <a:cs typeface="Arial"/>
              </a:rPr>
              <a:t>M&amp;A.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50" name="object 50" descr=""/>
          <p:cNvGrpSpPr/>
          <p:nvPr/>
        </p:nvGrpSpPr>
        <p:grpSpPr>
          <a:xfrm>
            <a:off x="356615" y="1208532"/>
            <a:ext cx="17017365" cy="7842884"/>
            <a:chOff x="356615" y="1208532"/>
            <a:chExt cx="17017365" cy="7842884"/>
          </a:xfrm>
        </p:grpSpPr>
        <p:pic>
          <p:nvPicPr>
            <p:cNvPr id="51" name="object 51" descr="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10361675" y="1208532"/>
              <a:ext cx="7011924" cy="6982967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435863" y="4636008"/>
              <a:ext cx="9089897" cy="4402074"/>
            </a:xfrm>
            <a:prstGeom prst="rect">
              <a:avLst/>
            </a:prstGeom>
          </p:spPr>
        </p:pic>
        <p:sp>
          <p:nvSpPr>
            <p:cNvPr id="53" name="object 53" descr=""/>
            <p:cNvSpPr/>
            <p:nvPr/>
          </p:nvSpPr>
          <p:spPr>
            <a:xfrm>
              <a:off x="436626" y="4636770"/>
              <a:ext cx="9089390" cy="4401820"/>
            </a:xfrm>
            <a:custGeom>
              <a:avLst/>
              <a:gdLst/>
              <a:ahLst/>
              <a:cxnLst/>
              <a:rect l="l" t="t" r="r" b="b"/>
              <a:pathLst>
                <a:path w="9089390" h="4401820">
                  <a:moveTo>
                    <a:pt x="0" y="4401311"/>
                  </a:moveTo>
                  <a:lnTo>
                    <a:pt x="9089136" y="4401311"/>
                  </a:lnTo>
                  <a:lnTo>
                    <a:pt x="9089136" y="0"/>
                  </a:lnTo>
                  <a:lnTo>
                    <a:pt x="0" y="0"/>
                  </a:lnTo>
                  <a:lnTo>
                    <a:pt x="0" y="4401311"/>
                  </a:lnTo>
                  <a:close/>
                </a:path>
              </a:pathLst>
            </a:custGeom>
            <a:ln w="25908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4" name="object 54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356615" y="4597908"/>
              <a:ext cx="710946" cy="567689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509015" y="4948428"/>
              <a:ext cx="7724394" cy="52577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787907" y="4597908"/>
              <a:ext cx="1230630" cy="567689"/>
            </a:xfrm>
            <a:prstGeom prst="rect">
              <a:avLst/>
            </a:prstGeom>
          </p:spPr>
        </p:pic>
        <p:pic>
          <p:nvPicPr>
            <p:cNvPr id="57" name="object 57" descr="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1751076" y="4597908"/>
              <a:ext cx="1145286" cy="567689"/>
            </a:xfrm>
            <a:prstGeom prst="rect">
              <a:avLst/>
            </a:prstGeom>
          </p:spPr>
        </p:pic>
        <p:pic>
          <p:nvPicPr>
            <p:cNvPr id="58" name="object 58" descr="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2627376" y="4597908"/>
              <a:ext cx="1309877" cy="567689"/>
            </a:xfrm>
            <a:prstGeom prst="rect">
              <a:avLst/>
            </a:prstGeom>
          </p:spPr>
        </p:pic>
        <p:pic>
          <p:nvPicPr>
            <p:cNvPr id="59" name="object 59" descr="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3659124" y="4597908"/>
              <a:ext cx="1652777" cy="567689"/>
            </a:xfrm>
            <a:prstGeom prst="rect">
              <a:avLst/>
            </a:prstGeom>
          </p:spPr>
        </p:pic>
        <p:pic>
          <p:nvPicPr>
            <p:cNvPr id="60" name="object 60" descr="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5042915" y="4597908"/>
              <a:ext cx="508266" cy="567689"/>
            </a:xfrm>
            <a:prstGeom prst="rect">
              <a:avLst/>
            </a:prstGeom>
          </p:spPr>
        </p:pic>
        <p:pic>
          <p:nvPicPr>
            <p:cNvPr id="61" name="object 61" descr="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5283707" y="4597908"/>
              <a:ext cx="1675638" cy="56768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6681215" y="4597908"/>
              <a:ext cx="1634489" cy="567689"/>
            </a:xfrm>
            <a:prstGeom prst="rect">
              <a:avLst/>
            </a:prstGeom>
          </p:spPr>
        </p:pic>
        <p:pic>
          <p:nvPicPr>
            <p:cNvPr id="63" name="object 63" descr="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7976615" y="4597908"/>
              <a:ext cx="409194" cy="567689"/>
            </a:xfrm>
            <a:prstGeom prst="rect">
              <a:avLst/>
            </a:prstGeom>
          </p:spPr>
        </p:pic>
        <p:pic>
          <p:nvPicPr>
            <p:cNvPr id="64" name="object 64" descr="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368807" y="5230367"/>
              <a:ext cx="543293" cy="528065"/>
            </a:xfrm>
            <a:prstGeom prst="rect">
              <a:avLst/>
            </a:prstGeom>
          </p:spPr>
        </p:pic>
        <p:pic>
          <p:nvPicPr>
            <p:cNvPr id="65" name="object 65" descr="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643127" y="5207508"/>
              <a:ext cx="622554" cy="567689"/>
            </a:xfrm>
            <a:prstGeom prst="rect">
              <a:avLst/>
            </a:prstGeom>
          </p:spPr>
        </p:pic>
        <p:pic>
          <p:nvPicPr>
            <p:cNvPr id="66" name="object 66" descr="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1191768" y="5207508"/>
              <a:ext cx="960882" cy="567689"/>
            </a:xfrm>
            <a:prstGeom prst="rect">
              <a:avLst/>
            </a:prstGeom>
          </p:spPr>
        </p:pic>
        <p:pic>
          <p:nvPicPr>
            <p:cNvPr id="67" name="object 67" descr="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2077211" y="5207508"/>
              <a:ext cx="1440941" cy="567689"/>
            </a:xfrm>
            <a:prstGeom prst="rect">
              <a:avLst/>
            </a:prstGeom>
          </p:spPr>
        </p:pic>
        <p:pic>
          <p:nvPicPr>
            <p:cNvPr id="68" name="object 68" descr="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3442715" y="5207508"/>
              <a:ext cx="706374" cy="567689"/>
            </a:xfrm>
            <a:prstGeom prst="rect">
              <a:avLst/>
            </a:prstGeom>
          </p:spPr>
        </p:pic>
        <p:pic>
          <p:nvPicPr>
            <p:cNvPr id="69" name="object 69" descr="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4075175" y="5207508"/>
              <a:ext cx="2373629" cy="567689"/>
            </a:xfrm>
            <a:prstGeom prst="rect">
              <a:avLst/>
            </a:prstGeom>
          </p:spPr>
        </p:pic>
        <p:pic>
          <p:nvPicPr>
            <p:cNvPr id="70" name="object 70" descr="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6373368" y="5207508"/>
              <a:ext cx="677417" cy="567689"/>
            </a:xfrm>
            <a:prstGeom prst="rect">
              <a:avLst/>
            </a:prstGeom>
          </p:spPr>
        </p:pic>
        <p:pic>
          <p:nvPicPr>
            <p:cNvPr id="71" name="object 71" descr="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6976872" y="5207508"/>
              <a:ext cx="1268729" cy="567689"/>
            </a:xfrm>
            <a:prstGeom prst="rect">
              <a:avLst/>
            </a:prstGeom>
          </p:spPr>
        </p:pic>
        <p:pic>
          <p:nvPicPr>
            <p:cNvPr id="72" name="object 72" descr="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8171687" y="5207508"/>
              <a:ext cx="1428750" cy="567689"/>
            </a:xfrm>
            <a:prstGeom prst="rect">
              <a:avLst/>
            </a:prstGeom>
          </p:spPr>
        </p:pic>
        <p:pic>
          <p:nvPicPr>
            <p:cNvPr id="73" name="object 73" descr="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643127" y="5512308"/>
              <a:ext cx="1680210" cy="567689"/>
            </a:xfrm>
            <a:prstGeom prst="rect">
              <a:avLst/>
            </a:prstGeom>
          </p:spPr>
        </p:pic>
        <p:pic>
          <p:nvPicPr>
            <p:cNvPr id="74" name="object 74" descr="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368807" y="5839967"/>
              <a:ext cx="543293" cy="528065"/>
            </a:xfrm>
            <a:prstGeom prst="rect">
              <a:avLst/>
            </a:prstGeom>
          </p:spPr>
        </p:pic>
        <p:pic>
          <p:nvPicPr>
            <p:cNvPr id="75" name="object 75" descr="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643127" y="5817108"/>
              <a:ext cx="622554" cy="567689"/>
            </a:xfrm>
            <a:prstGeom prst="rect">
              <a:avLst/>
            </a:prstGeom>
          </p:spPr>
        </p:pic>
        <p:pic>
          <p:nvPicPr>
            <p:cNvPr id="76" name="object 76" descr="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995171" y="5817108"/>
              <a:ext cx="1882902" cy="567689"/>
            </a:xfrm>
            <a:prstGeom prst="rect">
              <a:avLst/>
            </a:prstGeom>
          </p:spPr>
        </p:pic>
        <p:pic>
          <p:nvPicPr>
            <p:cNvPr id="77" name="object 77" descr="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2607564" y="5817108"/>
              <a:ext cx="1302258" cy="567689"/>
            </a:xfrm>
            <a:prstGeom prst="rect">
              <a:avLst/>
            </a:prstGeom>
          </p:spPr>
        </p:pic>
        <p:pic>
          <p:nvPicPr>
            <p:cNvPr id="78" name="object 78" descr="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3637787" y="5817108"/>
              <a:ext cx="1500377" cy="567689"/>
            </a:xfrm>
            <a:prstGeom prst="rect">
              <a:avLst/>
            </a:prstGeom>
          </p:spPr>
        </p:pic>
        <p:pic>
          <p:nvPicPr>
            <p:cNvPr id="79" name="object 79" descr="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4866131" y="5817108"/>
              <a:ext cx="537210" cy="567689"/>
            </a:xfrm>
            <a:prstGeom prst="rect">
              <a:avLst/>
            </a:prstGeom>
          </p:spPr>
        </p:pic>
        <p:pic>
          <p:nvPicPr>
            <p:cNvPr id="80" name="object 80" descr="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5134356" y="5817108"/>
              <a:ext cx="1232153" cy="567689"/>
            </a:xfrm>
            <a:prstGeom prst="rect">
              <a:avLst/>
            </a:prstGeom>
          </p:spPr>
        </p:pic>
        <p:pic>
          <p:nvPicPr>
            <p:cNvPr id="81" name="object 81" descr="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6027419" y="5817108"/>
              <a:ext cx="409194" cy="567689"/>
            </a:xfrm>
            <a:prstGeom prst="rect">
              <a:avLst/>
            </a:prstGeom>
          </p:spPr>
        </p:pic>
        <p:pic>
          <p:nvPicPr>
            <p:cNvPr id="82" name="object 82" descr="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368807" y="6144767"/>
              <a:ext cx="543293" cy="528065"/>
            </a:xfrm>
            <a:prstGeom prst="rect">
              <a:avLst/>
            </a:prstGeom>
          </p:spPr>
        </p:pic>
        <p:pic>
          <p:nvPicPr>
            <p:cNvPr id="83" name="object 83" descr="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643127" y="6121908"/>
              <a:ext cx="465569" cy="567689"/>
            </a:xfrm>
            <a:prstGeom prst="rect">
              <a:avLst/>
            </a:prstGeom>
          </p:spPr>
        </p:pic>
        <p:pic>
          <p:nvPicPr>
            <p:cNvPr id="84" name="object 84" descr="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839724" y="6121908"/>
              <a:ext cx="1331214" cy="567689"/>
            </a:xfrm>
            <a:prstGeom prst="rect">
              <a:avLst/>
            </a:prstGeom>
          </p:spPr>
        </p:pic>
        <p:pic>
          <p:nvPicPr>
            <p:cNvPr id="85" name="object 85" descr="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1897379" y="6121908"/>
              <a:ext cx="707898" cy="567689"/>
            </a:xfrm>
            <a:prstGeom prst="rect">
              <a:avLst/>
            </a:prstGeom>
          </p:spPr>
        </p:pic>
        <p:pic>
          <p:nvPicPr>
            <p:cNvPr id="86" name="object 86" descr="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2333243" y="6121908"/>
              <a:ext cx="537209" cy="567689"/>
            </a:xfrm>
            <a:prstGeom prst="rect">
              <a:avLst/>
            </a:prstGeom>
          </p:spPr>
        </p:pic>
        <p:pic>
          <p:nvPicPr>
            <p:cNvPr id="87" name="object 87" descr="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2671571" y="6121908"/>
              <a:ext cx="1005077" cy="567689"/>
            </a:xfrm>
            <a:prstGeom prst="rect">
              <a:avLst/>
            </a:prstGeom>
          </p:spPr>
        </p:pic>
        <p:pic>
          <p:nvPicPr>
            <p:cNvPr id="88" name="object 88" descr="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3406139" y="6121908"/>
              <a:ext cx="1387602" cy="567689"/>
            </a:xfrm>
            <a:prstGeom prst="rect">
              <a:avLst/>
            </a:prstGeom>
          </p:spPr>
        </p:pic>
        <p:pic>
          <p:nvPicPr>
            <p:cNvPr id="89" name="object 89" descr="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4520183" y="6121908"/>
              <a:ext cx="480834" cy="567689"/>
            </a:xfrm>
            <a:prstGeom prst="rect">
              <a:avLst/>
            </a:prstGeom>
          </p:spPr>
        </p:pic>
        <p:pic>
          <p:nvPicPr>
            <p:cNvPr id="90" name="object 90" descr="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4730495" y="6121908"/>
              <a:ext cx="1841753" cy="567689"/>
            </a:xfrm>
            <a:prstGeom prst="rect">
              <a:avLst/>
            </a:prstGeom>
          </p:spPr>
        </p:pic>
        <p:pic>
          <p:nvPicPr>
            <p:cNvPr id="91" name="object 91" descr="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6233160" y="6121908"/>
              <a:ext cx="407682" cy="567689"/>
            </a:xfrm>
            <a:prstGeom prst="rect">
              <a:avLst/>
            </a:prstGeom>
          </p:spPr>
        </p:pic>
        <p:pic>
          <p:nvPicPr>
            <p:cNvPr id="92" name="object 92" descr="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368807" y="6449567"/>
              <a:ext cx="543293" cy="528065"/>
            </a:xfrm>
            <a:prstGeom prst="rect">
              <a:avLst/>
            </a:prstGeom>
          </p:spPr>
        </p:pic>
        <p:pic>
          <p:nvPicPr>
            <p:cNvPr id="93" name="object 93" descr="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643127" y="6426708"/>
              <a:ext cx="465569" cy="567689"/>
            </a:xfrm>
            <a:prstGeom prst="rect">
              <a:avLst/>
            </a:prstGeom>
          </p:spPr>
        </p:pic>
        <p:pic>
          <p:nvPicPr>
            <p:cNvPr id="94" name="object 94" descr="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1036320" y="6426708"/>
              <a:ext cx="1936242" cy="567689"/>
            </a:xfrm>
            <a:prstGeom prst="rect">
              <a:avLst/>
            </a:prstGeom>
          </p:spPr>
        </p:pic>
        <p:pic>
          <p:nvPicPr>
            <p:cNvPr id="95" name="object 95" descr="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2900171" y="6426708"/>
              <a:ext cx="1893570" cy="567689"/>
            </a:xfrm>
            <a:prstGeom prst="rect">
              <a:avLst/>
            </a:prstGeom>
          </p:spPr>
        </p:pic>
        <p:pic>
          <p:nvPicPr>
            <p:cNvPr id="96" name="object 96" descr="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4721351" y="6426708"/>
              <a:ext cx="1428750" cy="567689"/>
            </a:xfrm>
            <a:prstGeom prst="rect">
              <a:avLst/>
            </a:prstGeom>
          </p:spPr>
        </p:pic>
        <p:pic>
          <p:nvPicPr>
            <p:cNvPr id="97" name="object 97" descr="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6076187" y="6426708"/>
              <a:ext cx="959358" cy="567689"/>
            </a:xfrm>
            <a:prstGeom prst="rect">
              <a:avLst/>
            </a:prstGeom>
          </p:spPr>
        </p:pic>
        <p:pic>
          <p:nvPicPr>
            <p:cNvPr id="98" name="object 98" descr=""/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6963156" y="6426708"/>
              <a:ext cx="395477" cy="567689"/>
            </a:xfrm>
            <a:prstGeom prst="rect">
              <a:avLst/>
            </a:prstGeom>
          </p:spPr>
        </p:pic>
        <p:pic>
          <p:nvPicPr>
            <p:cNvPr id="99" name="object 99" descr=""/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7286244" y="6426708"/>
              <a:ext cx="1567433" cy="567689"/>
            </a:xfrm>
            <a:prstGeom prst="rect">
              <a:avLst/>
            </a:prstGeom>
          </p:spPr>
        </p:pic>
        <p:pic>
          <p:nvPicPr>
            <p:cNvPr id="100" name="object 100" descr=""/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8781287" y="6426708"/>
              <a:ext cx="819150" cy="567689"/>
            </a:xfrm>
            <a:prstGeom prst="rect">
              <a:avLst/>
            </a:prstGeom>
          </p:spPr>
        </p:pic>
        <p:pic>
          <p:nvPicPr>
            <p:cNvPr id="101" name="object 101" descr=""/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643127" y="6731508"/>
              <a:ext cx="1585722" cy="567689"/>
            </a:xfrm>
            <a:prstGeom prst="rect">
              <a:avLst/>
            </a:prstGeom>
          </p:spPr>
        </p:pic>
        <p:pic>
          <p:nvPicPr>
            <p:cNvPr id="102" name="object 102" descr="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1889760" y="6731508"/>
              <a:ext cx="407682" cy="567689"/>
            </a:xfrm>
            <a:prstGeom prst="rect">
              <a:avLst/>
            </a:prstGeom>
          </p:spPr>
        </p:pic>
        <p:pic>
          <p:nvPicPr>
            <p:cNvPr id="103" name="object 103" descr="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368807" y="7059167"/>
              <a:ext cx="543293" cy="528066"/>
            </a:xfrm>
            <a:prstGeom prst="rect">
              <a:avLst/>
            </a:prstGeom>
          </p:spPr>
        </p:pic>
        <p:pic>
          <p:nvPicPr>
            <p:cNvPr id="104" name="object 104" descr="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643127" y="7036308"/>
              <a:ext cx="622554" cy="567689"/>
            </a:xfrm>
            <a:prstGeom prst="rect">
              <a:avLst/>
            </a:prstGeom>
          </p:spPr>
        </p:pic>
        <p:pic>
          <p:nvPicPr>
            <p:cNvPr id="105" name="object 105" descr="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995171" y="7036308"/>
              <a:ext cx="1939289" cy="567689"/>
            </a:xfrm>
            <a:prstGeom prst="rect">
              <a:avLst/>
            </a:prstGeom>
          </p:spPr>
        </p:pic>
        <p:pic>
          <p:nvPicPr>
            <p:cNvPr id="106" name="object 106" descr="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2660904" y="7036308"/>
              <a:ext cx="537209" cy="567689"/>
            </a:xfrm>
            <a:prstGeom prst="rect">
              <a:avLst/>
            </a:prstGeom>
          </p:spPr>
        </p:pic>
        <p:pic>
          <p:nvPicPr>
            <p:cNvPr id="107" name="object 107" descr=""/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2929127" y="7036308"/>
              <a:ext cx="1288541" cy="567689"/>
            </a:xfrm>
            <a:prstGeom prst="rect">
              <a:avLst/>
            </a:prstGeom>
          </p:spPr>
        </p:pic>
        <p:pic>
          <p:nvPicPr>
            <p:cNvPr id="108" name="object 108" descr="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3945636" y="7036308"/>
              <a:ext cx="537210" cy="567689"/>
            </a:xfrm>
            <a:prstGeom prst="rect">
              <a:avLst/>
            </a:prstGeom>
          </p:spPr>
        </p:pic>
        <p:pic>
          <p:nvPicPr>
            <p:cNvPr id="109" name="object 109" descr="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4213860" y="7036308"/>
              <a:ext cx="1922526" cy="567689"/>
            </a:xfrm>
            <a:prstGeom prst="rect">
              <a:avLst/>
            </a:prstGeom>
          </p:spPr>
        </p:pic>
        <p:pic>
          <p:nvPicPr>
            <p:cNvPr id="110" name="object 110" descr=""/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5864351" y="7036308"/>
              <a:ext cx="608838" cy="567689"/>
            </a:xfrm>
            <a:prstGeom prst="rect">
              <a:avLst/>
            </a:prstGeom>
          </p:spPr>
        </p:pic>
        <p:pic>
          <p:nvPicPr>
            <p:cNvPr id="111" name="object 111" descr=""/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6202680" y="7036308"/>
              <a:ext cx="962405" cy="567689"/>
            </a:xfrm>
            <a:prstGeom prst="rect">
              <a:avLst/>
            </a:prstGeom>
          </p:spPr>
        </p:pic>
        <p:pic>
          <p:nvPicPr>
            <p:cNvPr id="112" name="object 112" descr="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6894575" y="7036308"/>
              <a:ext cx="537209" cy="567689"/>
            </a:xfrm>
            <a:prstGeom prst="rect">
              <a:avLst/>
            </a:prstGeom>
          </p:spPr>
        </p:pic>
        <p:pic>
          <p:nvPicPr>
            <p:cNvPr id="113" name="object 113" descr=""/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7162799" y="7036308"/>
              <a:ext cx="1160526" cy="567689"/>
            </a:xfrm>
            <a:prstGeom prst="rect">
              <a:avLst/>
            </a:prstGeom>
          </p:spPr>
        </p:pic>
        <p:pic>
          <p:nvPicPr>
            <p:cNvPr id="114" name="object 114" descr=""/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8051292" y="7036308"/>
              <a:ext cx="1443990" cy="567689"/>
            </a:xfrm>
            <a:prstGeom prst="rect">
              <a:avLst/>
            </a:prstGeom>
          </p:spPr>
        </p:pic>
        <p:pic>
          <p:nvPicPr>
            <p:cNvPr id="115" name="object 115" descr="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9156192" y="7036308"/>
              <a:ext cx="409194" cy="567689"/>
            </a:xfrm>
            <a:prstGeom prst="rect">
              <a:avLst/>
            </a:prstGeom>
          </p:spPr>
        </p:pic>
        <p:pic>
          <p:nvPicPr>
            <p:cNvPr id="116" name="object 116" descr="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368807" y="7363967"/>
              <a:ext cx="543293" cy="528066"/>
            </a:xfrm>
            <a:prstGeom prst="rect">
              <a:avLst/>
            </a:prstGeom>
          </p:spPr>
        </p:pic>
        <p:pic>
          <p:nvPicPr>
            <p:cNvPr id="117" name="object 117" descr="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643127" y="7341108"/>
              <a:ext cx="622554" cy="567689"/>
            </a:xfrm>
            <a:prstGeom prst="rect">
              <a:avLst/>
            </a:prstGeom>
          </p:spPr>
        </p:pic>
        <p:pic>
          <p:nvPicPr>
            <p:cNvPr id="118" name="object 118" descr="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995171" y="7341108"/>
              <a:ext cx="1939289" cy="567689"/>
            </a:xfrm>
            <a:prstGeom prst="rect">
              <a:avLst/>
            </a:prstGeom>
          </p:spPr>
        </p:pic>
        <p:pic>
          <p:nvPicPr>
            <p:cNvPr id="119" name="object 119" descr="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2660904" y="7341108"/>
              <a:ext cx="537209" cy="567689"/>
            </a:xfrm>
            <a:prstGeom prst="rect">
              <a:avLst/>
            </a:prstGeom>
          </p:spPr>
        </p:pic>
        <p:pic>
          <p:nvPicPr>
            <p:cNvPr id="120" name="object 120" descr=""/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2929127" y="7341108"/>
              <a:ext cx="1288541" cy="567689"/>
            </a:xfrm>
            <a:prstGeom prst="rect">
              <a:avLst/>
            </a:prstGeom>
          </p:spPr>
        </p:pic>
        <p:pic>
          <p:nvPicPr>
            <p:cNvPr id="121" name="object 121" descr="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3945636" y="7341108"/>
              <a:ext cx="537210" cy="567689"/>
            </a:xfrm>
            <a:prstGeom prst="rect">
              <a:avLst/>
            </a:prstGeom>
          </p:spPr>
        </p:pic>
        <p:pic>
          <p:nvPicPr>
            <p:cNvPr id="122" name="object 122" descr="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4213860" y="7341108"/>
              <a:ext cx="1922526" cy="567689"/>
            </a:xfrm>
            <a:prstGeom prst="rect">
              <a:avLst/>
            </a:prstGeom>
          </p:spPr>
        </p:pic>
        <p:pic>
          <p:nvPicPr>
            <p:cNvPr id="123" name="object 123" descr="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5864351" y="7341108"/>
              <a:ext cx="537210" cy="567689"/>
            </a:xfrm>
            <a:prstGeom prst="rect">
              <a:avLst/>
            </a:prstGeom>
          </p:spPr>
        </p:pic>
        <p:pic>
          <p:nvPicPr>
            <p:cNvPr id="124" name="object 124" descr=""/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6132575" y="7341108"/>
              <a:ext cx="1117853" cy="567689"/>
            </a:xfrm>
            <a:prstGeom prst="rect">
              <a:avLst/>
            </a:prstGeom>
          </p:spPr>
        </p:pic>
        <p:pic>
          <p:nvPicPr>
            <p:cNvPr id="125" name="object 125" descr=""/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6976872" y="7341108"/>
              <a:ext cx="1317498" cy="567689"/>
            </a:xfrm>
            <a:prstGeom prst="rect">
              <a:avLst/>
            </a:prstGeom>
          </p:spPr>
        </p:pic>
        <p:pic>
          <p:nvPicPr>
            <p:cNvPr id="126" name="object 126" descr="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7955280" y="7341108"/>
              <a:ext cx="409194" cy="567689"/>
            </a:xfrm>
            <a:prstGeom prst="rect">
              <a:avLst/>
            </a:prstGeom>
          </p:spPr>
        </p:pic>
        <p:pic>
          <p:nvPicPr>
            <p:cNvPr id="127" name="object 127" descr="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368807" y="7668767"/>
              <a:ext cx="543293" cy="528066"/>
            </a:xfrm>
            <a:prstGeom prst="rect">
              <a:avLst/>
            </a:prstGeom>
          </p:spPr>
        </p:pic>
        <p:pic>
          <p:nvPicPr>
            <p:cNvPr id="128" name="object 128" descr="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643127" y="7645908"/>
              <a:ext cx="622554" cy="567689"/>
            </a:xfrm>
            <a:prstGeom prst="rect">
              <a:avLst/>
            </a:prstGeom>
          </p:spPr>
        </p:pic>
        <p:pic>
          <p:nvPicPr>
            <p:cNvPr id="129" name="object 129" descr="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995171" y="7645908"/>
              <a:ext cx="1302258" cy="567689"/>
            </a:xfrm>
            <a:prstGeom prst="rect">
              <a:avLst/>
            </a:prstGeom>
          </p:spPr>
        </p:pic>
        <p:pic>
          <p:nvPicPr>
            <p:cNvPr id="130" name="object 130" descr=""/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2025395" y="7645908"/>
              <a:ext cx="678942" cy="567689"/>
            </a:xfrm>
            <a:prstGeom prst="rect">
              <a:avLst/>
            </a:prstGeom>
          </p:spPr>
        </p:pic>
        <p:pic>
          <p:nvPicPr>
            <p:cNvPr id="131" name="object 131" descr="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2435351" y="7645908"/>
              <a:ext cx="1288541" cy="567689"/>
            </a:xfrm>
            <a:prstGeom prst="rect">
              <a:avLst/>
            </a:prstGeom>
          </p:spPr>
        </p:pic>
        <p:pic>
          <p:nvPicPr>
            <p:cNvPr id="132" name="object 132" descr=""/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3450336" y="7645908"/>
              <a:ext cx="1034034" cy="567689"/>
            </a:xfrm>
            <a:prstGeom prst="rect">
              <a:avLst/>
            </a:prstGeom>
          </p:spPr>
        </p:pic>
        <p:pic>
          <p:nvPicPr>
            <p:cNvPr id="133" name="object 133" descr="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4212336" y="7645908"/>
              <a:ext cx="480834" cy="567689"/>
            </a:xfrm>
            <a:prstGeom prst="rect">
              <a:avLst/>
            </a:prstGeom>
          </p:spPr>
        </p:pic>
        <p:pic>
          <p:nvPicPr>
            <p:cNvPr id="134" name="object 134" descr=""/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4422648" y="7645908"/>
              <a:ext cx="1244346" cy="567689"/>
            </a:xfrm>
            <a:prstGeom prst="rect">
              <a:avLst/>
            </a:prstGeom>
          </p:spPr>
        </p:pic>
        <p:pic>
          <p:nvPicPr>
            <p:cNvPr id="135" name="object 135" descr="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5327904" y="7645908"/>
              <a:ext cx="409194" cy="567689"/>
            </a:xfrm>
            <a:prstGeom prst="rect">
              <a:avLst/>
            </a:prstGeom>
          </p:spPr>
        </p:pic>
        <p:pic>
          <p:nvPicPr>
            <p:cNvPr id="136" name="object 136" descr="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368807" y="7973567"/>
              <a:ext cx="543293" cy="528066"/>
            </a:xfrm>
            <a:prstGeom prst="rect">
              <a:avLst/>
            </a:prstGeom>
          </p:spPr>
        </p:pic>
        <p:pic>
          <p:nvPicPr>
            <p:cNvPr id="137" name="object 137" descr="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643127" y="7950708"/>
              <a:ext cx="622554" cy="567689"/>
            </a:xfrm>
            <a:prstGeom prst="rect">
              <a:avLst/>
            </a:prstGeom>
          </p:spPr>
        </p:pic>
        <p:pic>
          <p:nvPicPr>
            <p:cNvPr id="138" name="object 138" descr="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1008888" y="7950708"/>
              <a:ext cx="1145286" cy="567689"/>
            </a:xfrm>
            <a:prstGeom prst="rect">
              <a:avLst/>
            </a:prstGeom>
          </p:spPr>
        </p:pic>
        <p:pic>
          <p:nvPicPr>
            <p:cNvPr id="139" name="object 139" descr="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1898904" y="7950708"/>
              <a:ext cx="675894" cy="567689"/>
            </a:xfrm>
            <a:prstGeom prst="rect">
              <a:avLst/>
            </a:prstGeom>
          </p:spPr>
        </p:pic>
        <p:pic>
          <p:nvPicPr>
            <p:cNvPr id="140" name="object 140" descr="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2319527" y="7950708"/>
              <a:ext cx="1044701" cy="567689"/>
            </a:xfrm>
            <a:prstGeom prst="rect">
              <a:avLst/>
            </a:prstGeom>
          </p:spPr>
        </p:pic>
        <p:pic>
          <p:nvPicPr>
            <p:cNvPr id="141" name="object 141" descr=""/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3108960" y="7950708"/>
              <a:ext cx="877062" cy="567689"/>
            </a:xfrm>
            <a:prstGeom prst="rect">
              <a:avLst/>
            </a:prstGeom>
          </p:spPr>
        </p:pic>
        <p:pic>
          <p:nvPicPr>
            <p:cNvPr id="142" name="object 142" descr=""/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3729227" y="7950708"/>
              <a:ext cx="1427226" cy="567689"/>
            </a:xfrm>
            <a:prstGeom prst="rect">
              <a:avLst/>
            </a:prstGeom>
          </p:spPr>
        </p:pic>
        <p:pic>
          <p:nvPicPr>
            <p:cNvPr id="143" name="object 143" descr="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4901183" y="7950708"/>
              <a:ext cx="1695450" cy="567689"/>
            </a:xfrm>
            <a:prstGeom prst="rect">
              <a:avLst/>
            </a:prstGeom>
          </p:spPr>
        </p:pic>
        <p:pic>
          <p:nvPicPr>
            <p:cNvPr id="144" name="object 144" descr=""/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6341363" y="7950708"/>
              <a:ext cx="747521" cy="567689"/>
            </a:xfrm>
            <a:prstGeom prst="rect">
              <a:avLst/>
            </a:prstGeom>
          </p:spPr>
        </p:pic>
        <p:pic>
          <p:nvPicPr>
            <p:cNvPr id="145" name="object 145" descr=""/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6833615" y="7950708"/>
              <a:ext cx="1440942" cy="567689"/>
            </a:xfrm>
            <a:prstGeom prst="rect">
              <a:avLst/>
            </a:prstGeom>
          </p:spPr>
        </p:pic>
        <p:pic>
          <p:nvPicPr>
            <p:cNvPr id="146" name="object 146" descr="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8019287" y="7950708"/>
              <a:ext cx="1581150" cy="567689"/>
            </a:xfrm>
            <a:prstGeom prst="rect">
              <a:avLst/>
            </a:prstGeom>
          </p:spPr>
        </p:pic>
        <p:pic>
          <p:nvPicPr>
            <p:cNvPr id="147" name="object 147" descr=""/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643127" y="8255508"/>
              <a:ext cx="552450" cy="567690"/>
            </a:xfrm>
            <a:prstGeom prst="rect">
              <a:avLst/>
            </a:prstGeom>
          </p:spPr>
        </p:pic>
        <p:pic>
          <p:nvPicPr>
            <p:cNvPr id="148" name="object 148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856488" y="8255508"/>
              <a:ext cx="409194" cy="567690"/>
            </a:xfrm>
            <a:prstGeom prst="rect">
              <a:avLst/>
            </a:prstGeom>
          </p:spPr>
        </p:pic>
        <p:pic>
          <p:nvPicPr>
            <p:cNvPr id="149" name="object 149" descr=""/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926592" y="8255508"/>
              <a:ext cx="480834" cy="567690"/>
            </a:xfrm>
            <a:prstGeom prst="rect">
              <a:avLst/>
            </a:prstGeom>
          </p:spPr>
        </p:pic>
        <p:pic>
          <p:nvPicPr>
            <p:cNvPr id="150" name="object 150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1068324" y="8255508"/>
              <a:ext cx="409194" cy="567690"/>
            </a:xfrm>
            <a:prstGeom prst="rect">
              <a:avLst/>
            </a:prstGeom>
          </p:spPr>
        </p:pic>
        <p:pic>
          <p:nvPicPr>
            <p:cNvPr id="151" name="object 151" descr=""/>
            <p:cNvPicPr/>
            <p:nvPr/>
          </p:nvPicPr>
          <p:blipFill>
            <a:blip r:embed="rId110" cstate="print"/>
            <a:stretch>
              <a:fillRect/>
            </a:stretch>
          </p:blipFill>
          <p:spPr>
            <a:xfrm>
              <a:off x="1205483" y="8255508"/>
              <a:ext cx="892302" cy="567690"/>
            </a:xfrm>
            <a:prstGeom prst="rect">
              <a:avLst/>
            </a:prstGeom>
          </p:spPr>
        </p:pic>
        <p:pic>
          <p:nvPicPr>
            <p:cNvPr id="152" name="object 152" descr=""/>
            <p:cNvPicPr/>
            <p:nvPr/>
          </p:nvPicPr>
          <p:blipFill>
            <a:blip r:embed="rId111" cstate="print"/>
            <a:stretch>
              <a:fillRect/>
            </a:stretch>
          </p:blipFill>
          <p:spPr>
            <a:xfrm>
              <a:off x="1825752" y="8255508"/>
              <a:ext cx="1274826" cy="567690"/>
            </a:xfrm>
            <a:prstGeom prst="rect">
              <a:avLst/>
            </a:prstGeom>
          </p:spPr>
        </p:pic>
        <p:pic>
          <p:nvPicPr>
            <p:cNvPr id="153" name="object 153" descr=""/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2761488" y="8255508"/>
              <a:ext cx="424421" cy="567690"/>
            </a:xfrm>
            <a:prstGeom prst="rect">
              <a:avLst/>
            </a:prstGeom>
          </p:spPr>
        </p:pic>
        <p:pic>
          <p:nvPicPr>
            <p:cNvPr id="154" name="object 154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2846832" y="8255508"/>
              <a:ext cx="409194" cy="567690"/>
            </a:xfrm>
            <a:prstGeom prst="rect">
              <a:avLst/>
            </a:prstGeom>
          </p:spPr>
        </p:pic>
      </p:grpSp>
      <p:sp>
        <p:nvSpPr>
          <p:cNvPr id="155" name="object 155" descr=""/>
          <p:cNvSpPr txBox="1"/>
          <p:nvPr/>
        </p:nvSpPr>
        <p:spPr>
          <a:xfrm>
            <a:off x="527913" y="4661661"/>
            <a:ext cx="8917940" cy="39890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u="sng" sz="2000" spc="-1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MA</a:t>
            </a:r>
            <a:r>
              <a:rPr dirty="0" u="sng" sz="2000" spc="-16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ANCHE</a:t>
            </a:r>
            <a:r>
              <a:rPr dirty="0" u="sng" sz="2000" spc="-3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NELLE</a:t>
            </a:r>
            <a:r>
              <a:rPr dirty="0" u="sng" sz="2000" spc="-2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spc="-3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SCELTE</a:t>
            </a:r>
            <a:r>
              <a:rPr dirty="0" u="sng" sz="2000" spc="-10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AZIENDALI</a:t>
            </a:r>
            <a:r>
              <a:rPr dirty="0" u="sng" sz="2000" spc="-2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E</a:t>
            </a:r>
            <a:r>
              <a:rPr dirty="0" u="sng" sz="2000" spc="-2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spc="-2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OPERATIVI</a:t>
            </a:r>
            <a:r>
              <a:rPr dirty="0" u="sng" sz="2000" spc="-10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spc="-1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ATTINENTI: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95"/>
              </a:spcBef>
            </a:pPr>
            <a:endParaRPr sz="2000">
              <a:latin typeface="Arial"/>
              <a:cs typeface="Arial"/>
            </a:endParaRPr>
          </a:p>
          <a:p>
            <a:pPr marL="286385" marR="5080" indent="-287020">
              <a:lnSpc>
                <a:spcPct val="100000"/>
              </a:lnSpc>
              <a:spcBef>
                <a:spcPts val="5"/>
              </a:spcBef>
              <a:buFont typeface="Wingdings"/>
              <a:buChar char=""/>
              <a:tabLst>
                <a:tab pos="286385" algn="l"/>
                <a:tab pos="835025" algn="l"/>
                <a:tab pos="1720214" algn="l"/>
                <a:tab pos="3086100" algn="l"/>
                <a:tab pos="3718560" algn="l"/>
                <a:tab pos="6017260" algn="l"/>
                <a:tab pos="6620509" algn="l"/>
                <a:tab pos="7815580" algn="l"/>
              </a:tabLst>
            </a:pPr>
            <a:r>
              <a:rPr dirty="0" sz="2000" spc="-25" i="1">
                <a:latin typeface="Arial"/>
                <a:cs typeface="Arial"/>
              </a:rPr>
              <a:t>La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20" i="1">
                <a:latin typeface="Arial"/>
                <a:cs typeface="Arial"/>
              </a:rPr>
              <a:t>guida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strategica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25" i="1">
                <a:latin typeface="Arial"/>
                <a:cs typeface="Arial"/>
              </a:rPr>
              <a:t>per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l’implementazione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25" i="1">
                <a:latin typeface="Arial"/>
                <a:cs typeface="Arial"/>
              </a:rPr>
              <a:t>del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progetto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all’interno dell’azienda</a:t>
            </a:r>
            <a:endParaRPr sz="2000">
              <a:latin typeface="Arial"/>
              <a:cs typeface="Arial"/>
            </a:endParaRPr>
          </a:p>
          <a:p>
            <a:pPr marL="286385" indent="-286385">
              <a:lnSpc>
                <a:spcPct val="100000"/>
              </a:lnSpc>
              <a:buFont typeface="Wingdings"/>
              <a:buChar char=""/>
              <a:tabLst>
                <a:tab pos="286385" algn="l"/>
              </a:tabLst>
            </a:pP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pianificazione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gestione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finanziaria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-2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azienda;</a:t>
            </a:r>
            <a:endParaRPr sz="2000">
              <a:latin typeface="Arial"/>
              <a:cs typeface="Arial"/>
            </a:endParaRPr>
          </a:p>
          <a:p>
            <a:pPr marL="286385" indent="-286385">
              <a:lnSpc>
                <a:spcPct val="100000"/>
              </a:lnSpc>
              <a:buFont typeface="Wingdings"/>
              <a:buChar char=""/>
              <a:tabLst>
                <a:tab pos="286385" algn="l"/>
                <a:tab pos="2314575" algn="l"/>
              </a:tabLst>
            </a:pPr>
            <a:r>
              <a:rPr dirty="0" sz="2000" i="1">
                <a:latin typeface="Arial"/>
                <a:cs typeface="Arial"/>
              </a:rPr>
              <a:t>Il</a:t>
            </a:r>
            <a:r>
              <a:rPr dirty="0" sz="2000" spc="-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supporto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per</a:t>
            </a:r>
            <a:r>
              <a:rPr dirty="0" sz="2000" spc="-25" i="1">
                <a:latin typeface="Arial"/>
                <a:cs typeface="Arial"/>
              </a:rPr>
              <a:t> le</a:t>
            </a:r>
            <a:r>
              <a:rPr dirty="0" sz="2000" i="1">
                <a:latin typeface="Arial"/>
                <a:cs typeface="Arial"/>
              </a:rPr>
              <a:t>	scelte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operative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-2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organizzative;</a:t>
            </a:r>
            <a:endParaRPr sz="2000">
              <a:latin typeface="Arial"/>
              <a:cs typeface="Arial"/>
            </a:endParaRPr>
          </a:p>
          <a:p>
            <a:pPr marL="286385" indent="-286385">
              <a:lnSpc>
                <a:spcPct val="100000"/>
              </a:lnSpc>
              <a:buFont typeface="Wingdings"/>
              <a:buChar char=""/>
              <a:tabLst>
                <a:tab pos="286385" algn="l"/>
                <a:tab pos="679450" algn="l"/>
                <a:tab pos="2543175" algn="l"/>
                <a:tab pos="4364990" algn="l"/>
                <a:tab pos="5720080" algn="l"/>
                <a:tab pos="6606540" algn="l"/>
                <a:tab pos="6929755" algn="l"/>
                <a:tab pos="8425180" algn="l"/>
              </a:tabLst>
            </a:pPr>
            <a:r>
              <a:rPr dirty="0" sz="2000" spc="-25" i="1">
                <a:latin typeface="Arial"/>
                <a:cs typeface="Arial"/>
              </a:rPr>
              <a:t>Il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miglioramento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dell’immagine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aziendale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verso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50" i="1">
                <a:latin typeface="Arial"/>
                <a:cs typeface="Arial"/>
              </a:rPr>
              <a:t>i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finanziatori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terzi</a:t>
            </a:r>
            <a:endParaRPr sz="2000">
              <a:latin typeface="Arial"/>
              <a:cs typeface="Arial"/>
            </a:endParaRPr>
          </a:p>
          <a:p>
            <a:pPr marL="286385">
              <a:lnSpc>
                <a:spcPct val="100000"/>
              </a:lnSpc>
            </a:pPr>
            <a:r>
              <a:rPr dirty="0" sz="2000" spc="-10" i="1">
                <a:latin typeface="Arial"/>
                <a:cs typeface="Arial"/>
              </a:rPr>
              <a:t>(investitori);</a:t>
            </a:r>
            <a:endParaRPr sz="2000">
              <a:latin typeface="Arial"/>
              <a:cs typeface="Arial"/>
            </a:endParaRPr>
          </a:p>
          <a:p>
            <a:pPr marL="286385" indent="-286385">
              <a:lnSpc>
                <a:spcPct val="100000"/>
              </a:lnSpc>
              <a:buFont typeface="Wingdings"/>
              <a:buChar char=""/>
              <a:tabLst>
                <a:tab pos="286385" algn="l"/>
              </a:tabLst>
            </a:pP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presentazione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-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richieste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-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finanziamento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su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bandi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-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finanza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agevolata;</a:t>
            </a:r>
            <a:endParaRPr sz="2000">
              <a:latin typeface="Arial"/>
              <a:cs typeface="Arial"/>
            </a:endParaRPr>
          </a:p>
          <a:p>
            <a:pPr marL="286385" indent="-286385">
              <a:lnSpc>
                <a:spcPct val="100000"/>
              </a:lnSpc>
              <a:buFont typeface="Wingdings"/>
              <a:buChar char=""/>
              <a:tabLst>
                <a:tab pos="286385" algn="l"/>
              </a:tabLst>
            </a:pP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presentazione</a:t>
            </a:r>
            <a:r>
              <a:rPr dirty="0" sz="2000" spc="-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-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richieste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-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finanziamento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al</a:t>
            </a:r>
            <a:r>
              <a:rPr dirty="0" sz="2000" spc="-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settore</a:t>
            </a:r>
            <a:r>
              <a:rPr dirty="0" sz="2000" spc="-5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bancario;</a:t>
            </a:r>
            <a:endParaRPr sz="2000">
              <a:latin typeface="Arial"/>
              <a:cs typeface="Arial"/>
            </a:endParaRPr>
          </a:p>
          <a:p>
            <a:pPr marL="286385" indent="-286385">
              <a:lnSpc>
                <a:spcPct val="100000"/>
              </a:lnSpc>
              <a:buFont typeface="Wingdings"/>
              <a:buChar char=""/>
              <a:tabLst>
                <a:tab pos="286385" algn="l"/>
              </a:tabLst>
            </a:pP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-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gestione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</a:t>
            </a:r>
            <a:r>
              <a:rPr dirty="0" sz="2000" spc="-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rapporto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banca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-2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impresa;</a:t>
            </a:r>
            <a:endParaRPr sz="2000">
              <a:latin typeface="Arial"/>
              <a:cs typeface="Arial"/>
            </a:endParaRPr>
          </a:p>
          <a:p>
            <a:pPr marL="286385" marR="5080" indent="-287020">
              <a:lnSpc>
                <a:spcPct val="100000"/>
              </a:lnSpc>
              <a:buFont typeface="Wingdings"/>
              <a:buChar char=""/>
              <a:tabLst>
                <a:tab pos="286385" algn="l"/>
              </a:tabLst>
            </a:pP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verifica</a:t>
            </a:r>
            <a:r>
              <a:rPr dirty="0" sz="2000" spc="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nel</a:t>
            </a:r>
            <a:r>
              <a:rPr dirty="0" sz="2000" spc="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tempo</a:t>
            </a:r>
            <a:r>
              <a:rPr dirty="0" sz="2000" spc="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della</a:t>
            </a:r>
            <a:r>
              <a:rPr dirty="0" sz="2000" spc="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continuità</a:t>
            </a:r>
            <a:r>
              <a:rPr dirty="0" sz="2000" spc="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dell’impresa</a:t>
            </a:r>
            <a:r>
              <a:rPr dirty="0" sz="2000" spc="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</a:t>
            </a:r>
            <a:r>
              <a:rPr dirty="0" sz="2000" spc="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approccio</a:t>
            </a:r>
            <a:r>
              <a:rPr dirty="0" sz="2000" spc="6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prospettico </a:t>
            </a:r>
            <a:r>
              <a:rPr dirty="0" sz="2000" i="1">
                <a:latin typeface="Arial"/>
                <a:cs typeface="Arial"/>
              </a:rPr>
              <a:t>(c.d.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Look</a:t>
            </a:r>
            <a:r>
              <a:rPr dirty="0" sz="2000" spc="-2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Forward).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56" name="object 156" descr=""/>
          <p:cNvGrpSpPr/>
          <p:nvPr/>
        </p:nvGrpSpPr>
        <p:grpSpPr>
          <a:xfrm>
            <a:off x="4255008" y="3829811"/>
            <a:ext cx="864235" cy="711835"/>
            <a:chOff x="4255008" y="3829811"/>
            <a:chExt cx="864235" cy="711835"/>
          </a:xfrm>
        </p:grpSpPr>
        <p:pic>
          <p:nvPicPr>
            <p:cNvPr id="157" name="object 157" descr="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4267200" y="3842003"/>
              <a:ext cx="838962" cy="686562"/>
            </a:xfrm>
            <a:prstGeom prst="rect">
              <a:avLst/>
            </a:prstGeom>
          </p:spPr>
        </p:pic>
        <p:sp>
          <p:nvSpPr>
            <p:cNvPr id="158" name="object 158" descr=""/>
            <p:cNvSpPr/>
            <p:nvPr/>
          </p:nvSpPr>
          <p:spPr>
            <a:xfrm>
              <a:off x="4267962" y="3842765"/>
              <a:ext cx="838200" cy="685800"/>
            </a:xfrm>
            <a:custGeom>
              <a:avLst/>
              <a:gdLst/>
              <a:ahLst/>
              <a:cxnLst/>
              <a:rect l="l" t="t" r="r" b="b"/>
              <a:pathLst>
                <a:path w="838200" h="685800">
                  <a:moveTo>
                    <a:pt x="0" y="342900"/>
                  </a:moveTo>
                  <a:lnTo>
                    <a:pt x="209550" y="342900"/>
                  </a:lnTo>
                  <a:lnTo>
                    <a:pt x="209550" y="0"/>
                  </a:lnTo>
                  <a:lnTo>
                    <a:pt x="628650" y="0"/>
                  </a:lnTo>
                  <a:lnTo>
                    <a:pt x="628650" y="342900"/>
                  </a:lnTo>
                  <a:lnTo>
                    <a:pt x="838200" y="342900"/>
                  </a:lnTo>
                  <a:lnTo>
                    <a:pt x="419100" y="685800"/>
                  </a:lnTo>
                  <a:lnTo>
                    <a:pt x="0" y="342900"/>
                  </a:lnTo>
                  <a:close/>
                </a:path>
              </a:pathLst>
            </a:custGeom>
            <a:ln w="25908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59" name="object 159" descr=""/>
          <p:cNvSpPr txBox="1"/>
          <p:nvPr/>
        </p:nvSpPr>
        <p:spPr>
          <a:xfrm>
            <a:off x="5757164" y="9462922"/>
            <a:ext cx="9213215" cy="3003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20</a:t>
            </a:r>
            <a:r>
              <a:rPr dirty="0" sz="1800" spc="-2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ottobre</a:t>
            </a:r>
            <a:r>
              <a:rPr dirty="0" sz="1800" spc="-4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2025</a:t>
            </a:r>
            <a:r>
              <a:rPr dirty="0" sz="1800" spc="-2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Roma</a:t>
            </a:r>
            <a:r>
              <a:rPr dirty="0" sz="1800" spc="-1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4F81BC"/>
                </a:solidFill>
                <a:latin typeface="Calibri"/>
                <a:cs typeface="Calibri"/>
              </a:rPr>
              <a:t>Palazzo</a:t>
            </a:r>
            <a:r>
              <a:rPr dirty="0" sz="1800" spc="-4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4F81BC"/>
                </a:solidFill>
                <a:latin typeface="Calibri"/>
                <a:cs typeface="Calibri"/>
              </a:rPr>
              <a:t>Valentini</a:t>
            </a:r>
            <a:r>
              <a:rPr dirty="0" sz="1800" spc="-5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–</a:t>
            </a:r>
            <a:r>
              <a:rPr dirty="0" sz="1800" spc="-2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Convegno</a:t>
            </a:r>
            <a:r>
              <a:rPr dirty="0" sz="1800" spc="-6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4F81BC"/>
                </a:solidFill>
                <a:latin typeface="Calibri"/>
                <a:cs typeface="Calibri"/>
              </a:rPr>
              <a:t>«Sostenibilità</a:t>
            </a:r>
            <a:r>
              <a:rPr dirty="0" sz="1800" spc="-6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e</a:t>
            </a:r>
            <a:r>
              <a:rPr dirty="0" sz="1800" spc="-2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Business</a:t>
            </a:r>
            <a:r>
              <a:rPr dirty="0" sz="1800" spc="-2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Continuity</a:t>
            </a:r>
            <a:r>
              <a:rPr dirty="0" sz="1800" spc="-5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4F81BC"/>
                </a:solidFill>
                <a:latin typeface="Calibri"/>
                <a:cs typeface="Calibri"/>
              </a:rPr>
              <a:t>(AISL_O)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-3"/>
            <a:ext cx="18288000" cy="10287000"/>
            <a:chOff x="0" y="-3"/>
            <a:chExt cx="18288000" cy="10287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8288000" cy="10287000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18003012" y="-3"/>
              <a:ext cx="284480" cy="10287000"/>
            </a:xfrm>
            <a:custGeom>
              <a:avLst/>
              <a:gdLst/>
              <a:ahLst/>
              <a:cxnLst/>
              <a:rect l="l" t="t" r="r" b="b"/>
              <a:pathLst>
                <a:path w="284480" h="10287000">
                  <a:moveTo>
                    <a:pt x="284378" y="0"/>
                  </a:moveTo>
                  <a:lnTo>
                    <a:pt x="0" y="0"/>
                  </a:lnTo>
                  <a:lnTo>
                    <a:pt x="0" y="10287000"/>
                  </a:lnTo>
                  <a:lnTo>
                    <a:pt x="284378" y="10287000"/>
                  </a:lnTo>
                  <a:lnTo>
                    <a:pt x="284378" y="0"/>
                  </a:lnTo>
                  <a:close/>
                </a:path>
              </a:pathLst>
            </a:custGeom>
            <a:solidFill>
              <a:srgbClr val="D92A04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345819" y="223011"/>
            <a:ext cx="14930755" cy="512445"/>
          </a:xfrm>
          <a:prstGeom prst="rect"/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3925"/>
              </a:lnSpc>
              <a:tabLst>
                <a:tab pos="2876550" algn="l"/>
                <a:tab pos="4478655" algn="l"/>
                <a:tab pos="6206490" algn="l"/>
                <a:tab pos="9686925" algn="l"/>
                <a:tab pos="10409555" algn="l"/>
              </a:tabLst>
            </a:pPr>
            <a:r>
              <a:rPr dirty="0" sz="3600" spc="290">
                <a:solidFill>
                  <a:srgbClr val="FFFFFF"/>
                </a:solidFill>
              </a:rPr>
              <a:t>BUSINESS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25">
                <a:solidFill>
                  <a:srgbClr val="FFFFFF"/>
                </a:solidFill>
              </a:rPr>
              <a:t>PLAN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29">
                <a:solidFill>
                  <a:srgbClr val="FFFFFF"/>
                </a:solidFill>
              </a:rPr>
              <a:t>COME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85">
                <a:solidFill>
                  <a:srgbClr val="FFFFFF"/>
                </a:solidFill>
              </a:rPr>
              <a:t>STRUMENTO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140">
                <a:solidFill>
                  <a:srgbClr val="FFFFFF"/>
                </a:solidFill>
              </a:rPr>
              <a:t>DI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300">
                <a:solidFill>
                  <a:srgbClr val="FFFFFF"/>
                </a:solidFill>
              </a:rPr>
              <a:t>COMUNICAZIONE</a:t>
            </a:r>
            <a:endParaRPr sz="3600"/>
          </a:p>
        </p:txBody>
      </p:sp>
      <p:grpSp>
        <p:nvGrpSpPr>
          <p:cNvPr id="6" name="object 6" descr=""/>
          <p:cNvGrpSpPr/>
          <p:nvPr/>
        </p:nvGrpSpPr>
        <p:grpSpPr>
          <a:xfrm>
            <a:off x="323088" y="1412747"/>
            <a:ext cx="9105265" cy="1054735"/>
            <a:chOff x="323088" y="1412747"/>
            <a:chExt cx="9105265" cy="1054735"/>
          </a:xfrm>
        </p:grpSpPr>
        <p:pic>
          <p:nvPicPr>
            <p:cNvPr id="7" name="object 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5676" y="1449323"/>
              <a:ext cx="8840724" cy="1018031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3088" y="1412747"/>
              <a:ext cx="546354" cy="567690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75488" y="1763267"/>
              <a:ext cx="8800338" cy="52577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15696" y="1412747"/>
              <a:ext cx="1625346" cy="567690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987295" y="1412747"/>
              <a:ext cx="1003554" cy="567690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737104" y="1412747"/>
              <a:ext cx="622554" cy="56769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105911" y="1412747"/>
              <a:ext cx="764286" cy="567690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616452" y="1412747"/>
              <a:ext cx="1146810" cy="567690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509516" y="1412747"/>
              <a:ext cx="1299210" cy="567690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553455" y="1412747"/>
              <a:ext cx="537210" cy="567690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836920" y="1412747"/>
              <a:ext cx="2035302" cy="567690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618476" y="1412747"/>
              <a:ext cx="707898" cy="567690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72628" y="1412747"/>
              <a:ext cx="1355598" cy="567690"/>
            </a:xfrm>
            <a:prstGeom prst="rect">
              <a:avLst/>
            </a:prstGeom>
          </p:spPr>
        </p:pic>
        <p:pic>
          <p:nvPicPr>
            <p:cNvPr id="20" name="object 20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23088" y="1717547"/>
              <a:ext cx="1117854" cy="567690"/>
            </a:xfrm>
            <a:prstGeom prst="rect">
              <a:avLst/>
            </a:prstGeom>
          </p:spPr>
        </p:pic>
        <p:pic>
          <p:nvPicPr>
            <p:cNvPr id="21" name="object 21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75488" y="2068067"/>
              <a:ext cx="2152650" cy="52577"/>
            </a:xfrm>
            <a:prstGeom prst="rect">
              <a:avLst/>
            </a:prstGeom>
          </p:spPr>
        </p:pic>
        <p:pic>
          <p:nvPicPr>
            <p:cNvPr id="22" name="object 22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8907" y="1717547"/>
              <a:ext cx="622554" cy="567690"/>
            </a:xfrm>
            <a:prstGeom prst="rect">
              <a:avLst/>
            </a:prstGeom>
          </p:spPr>
        </p:pic>
        <p:pic>
          <p:nvPicPr>
            <p:cNvPr id="23" name="object 23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520952" y="1717547"/>
              <a:ext cx="1189482" cy="567690"/>
            </a:xfrm>
            <a:prstGeom prst="rect">
              <a:avLst/>
            </a:prstGeom>
          </p:spPr>
        </p:pic>
        <p:pic>
          <p:nvPicPr>
            <p:cNvPr id="24" name="object 24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371343" y="1717547"/>
              <a:ext cx="409194" cy="567690"/>
            </a:xfrm>
            <a:prstGeom prst="rect">
              <a:avLst/>
            </a:prstGeom>
          </p:spPr>
        </p:pic>
      </p:grpSp>
      <p:sp>
        <p:nvSpPr>
          <p:cNvPr id="25" name="object 25" descr=""/>
          <p:cNvSpPr txBox="1"/>
          <p:nvPr/>
        </p:nvSpPr>
        <p:spPr>
          <a:xfrm>
            <a:off x="457200" y="1450847"/>
            <a:ext cx="8839200" cy="1016635"/>
          </a:xfrm>
          <a:prstGeom prst="rect">
            <a:avLst/>
          </a:prstGeom>
          <a:ln w="9144">
            <a:solidFill>
              <a:srgbClr val="1F487C"/>
            </a:solidFill>
          </a:ln>
        </p:spPr>
        <p:txBody>
          <a:bodyPr wrap="square" lIns="0" tIns="38735" rIns="0" bIns="0" rtlCol="0" vert="horz">
            <a:spAutoFit/>
          </a:bodyPr>
          <a:lstStyle/>
          <a:p>
            <a:pPr marL="35560">
              <a:lnSpc>
                <a:spcPct val="100000"/>
              </a:lnSpc>
              <a:spcBef>
                <a:spcPts val="305"/>
              </a:spcBef>
            </a:pP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IL</a:t>
            </a:r>
            <a:r>
              <a:rPr dirty="0" u="sng" sz="2000" spc="5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BUSINESS</a:t>
            </a:r>
            <a:r>
              <a:rPr dirty="0" u="sng" sz="2000" spc="9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PLAN</a:t>
            </a:r>
            <a:r>
              <a:rPr dirty="0" u="sng" sz="2000" spc="9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ha</a:t>
            </a:r>
            <a:r>
              <a:rPr dirty="0" u="sng" sz="2000" spc="9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una</a:t>
            </a:r>
            <a:r>
              <a:rPr dirty="0" u="sng" sz="2000" spc="8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duplice</a:t>
            </a:r>
            <a:r>
              <a:rPr dirty="0" u="sng" sz="2000" spc="9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funzione</a:t>
            </a:r>
            <a:r>
              <a:rPr dirty="0" u="sng" sz="2000" spc="8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di</a:t>
            </a:r>
            <a:r>
              <a:rPr dirty="0" u="sng" sz="2000" spc="9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comunicazione</a:t>
            </a:r>
            <a:r>
              <a:rPr dirty="0" u="sng" sz="2000" spc="9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per</a:t>
            </a:r>
            <a:r>
              <a:rPr dirty="0" u="sng" sz="2000" spc="9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spc="-1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l’impresa</a:t>
            </a:r>
            <a:endParaRPr sz="2000">
              <a:latin typeface="Arial"/>
              <a:cs typeface="Arial"/>
            </a:endParaRPr>
          </a:p>
          <a:p>
            <a:pPr marL="35560">
              <a:lnSpc>
                <a:spcPct val="100000"/>
              </a:lnSpc>
            </a:pP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interna</a:t>
            </a:r>
            <a:r>
              <a:rPr dirty="0" u="sng" sz="2000" spc="-4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ed</a:t>
            </a:r>
            <a:r>
              <a:rPr dirty="0" u="sng" sz="2000" spc="-3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spc="-1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esterna: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26" name="object 26" descr=""/>
          <p:cNvGrpSpPr/>
          <p:nvPr/>
        </p:nvGrpSpPr>
        <p:grpSpPr>
          <a:xfrm>
            <a:off x="457200" y="1449324"/>
            <a:ext cx="16163925" cy="7153275"/>
            <a:chOff x="457200" y="1449324"/>
            <a:chExt cx="16163925" cy="7153275"/>
          </a:xfrm>
        </p:grpSpPr>
        <p:pic>
          <p:nvPicPr>
            <p:cNvPr id="27" name="object 27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0361676" y="1449324"/>
              <a:ext cx="6259068" cy="6938772"/>
            </a:xfrm>
            <a:prstGeom prst="rect">
              <a:avLst/>
            </a:prstGeom>
          </p:spPr>
        </p:pic>
        <p:pic>
          <p:nvPicPr>
            <p:cNvPr id="28" name="object 28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457200" y="6662927"/>
              <a:ext cx="8839962" cy="1939290"/>
            </a:xfrm>
            <a:prstGeom prst="rect">
              <a:avLst/>
            </a:prstGeom>
          </p:spPr>
        </p:pic>
      </p:grpSp>
      <p:sp>
        <p:nvSpPr>
          <p:cNvPr id="29" name="object 29" descr=""/>
          <p:cNvSpPr txBox="1"/>
          <p:nvPr/>
        </p:nvSpPr>
        <p:spPr>
          <a:xfrm>
            <a:off x="457962" y="6663690"/>
            <a:ext cx="8839200" cy="1938655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8100" rIns="0" bIns="0" rtlCol="0" vert="horz">
            <a:spAutoFit/>
          </a:bodyPr>
          <a:lstStyle/>
          <a:p>
            <a:pPr algn="just" marL="34925" marR="27305">
              <a:lnSpc>
                <a:spcPct val="100000"/>
              </a:lnSpc>
              <a:spcBef>
                <a:spcPts val="300"/>
              </a:spcBef>
            </a:pPr>
            <a:r>
              <a:rPr dirty="0" u="heavy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La</a:t>
            </a:r>
            <a:r>
              <a:rPr dirty="0" u="heavy" sz="2000" spc="11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heavy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funzione</a:t>
            </a:r>
            <a:r>
              <a:rPr dirty="0" u="heavy" sz="2000" spc="12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heavy" sz="20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interna</a:t>
            </a:r>
            <a:r>
              <a:rPr dirty="0" u="heavy" sz="2000" spc="114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heavy" sz="20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del</a:t>
            </a:r>
            <a:r>
              <a:rPr dirty="0" u="heavy" sz="2000" spc="105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heavy" sz="20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BP</a:t>
            </a:r>
            <a:r>
              <a:rPr dirty="0" sz="2000" i="1">
                <a:latin typeface="Arial"/>
                <a:cs typeface="Arial"/>
              </a:rPr>
              <a:t>,</a:t>
            </a:r>
            <a:r>
              <a:rPr dirty="0" sz="2000" spc="1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è</a:t>
            </a:r>
            <a:r>
              <a:rPr dirty="0" sz="2000" spc="1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quella</a:t>
            </a:r>
            <a:r>
              <a:rPr dirty="0" sz="2000" spc="114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0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pianificare</a:t>
            </a:r>
            <a:r>
              <a:rPr dirty="0" sz="2000" spc="114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diffondere</a:t>
            </a:r>
            <a:r>
              <a:rPr dirty="0" sz="2000" spc="1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10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azienda</a:t>
            </a:r>
            <a:r>
              <a:rPr dirty="0" sz="2000" spc="114" i="1">
                <a:latin typeface="Arial"/>
                <a:cs typeface="Arial"/>
              </a:rPr>
              <a:t> </a:t>
            </a:r>
            <a:r>
              <a:rPr dirty="0" sz="2000" spc="-25" i="1">
                <a:latin typeface="Arial"/>
                <a:cs typeface="Arial"/>
              </a:rPr>
              <a:t>la </a:t>
            </a:r>
            <a:r>
              <a:rPr dirty="0" sz="2000" i="1">
                <a:latin typeface="Arial"/>
                <a:cs typeface="Arial"/>
              </a:rPr>
              <a:t>conoscenza</a:t>
            </a:r>
            <a:r>
              <a:rPr dirty="0" sz="2000" spc="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</a:t>
            </a:r>
            <a:r>
              <a:rPr dirty="0" sz="2000" spc="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proprio</a:t>
            </a:r>
            <a:r>
              <a:rPr dirty="0" sz="2000" spc="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business</a:t>
            </a:r>
            <a:r>
              <a:rPr dirty="0" sz="2000" spc="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tutti</a:t>
            </a:r>
            <a:r>
              <a:rPr dirty="0" sz="2000" spc="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</a:t>
            </a:r>
            <a:r>
              <a:rPr dirty="0" sz="2000" spc="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suoi</a:t>
            </a:r>
            <a:r>
              <a:rPr dirty="0" sz="2000" spc="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aspetti</a:t>
            </a:r>
            <a:r>
              <a:rPr dirty="0" sz="2000" spc="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(in</a:t>
            </a:r>
            <a:r>
              <a:rPr dirty="0" sz="2000" spc="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termini</a:t>
            </a:r>
            <a:r>
              <a:rPr dirty="0" sz="2000" spc="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quantitativi</a:t>
            </a:r>
            <a:r>
              <a:rPr dirty="0" sz="2000" spc="70" i="1">
                <a:latin typeface="Arial"/>
                <a:cs typeface="Arial"/>
              </a:rPr>
              <a:t> </a:t>
            </a:r>
            <a:r>
              <a:rPr dirty="0" sz="2000" spc="-50" i="1">
                <a:latin typeface="Arial"/>
                <a:cs typeface="Arial"/>
              </a:rPr>
              <a:t>e </a:t>
            </a:r>
            <a:r>
              <a:rPr dirty="0" sz="2000" i="1">
                <a:latin typeface="Arial"/>
                <a:cs typeface="Arial"/>
              </a:rPr>
              <a:t>qualitativi),</a:t>
            </a:r>
            <a:r>
              <a:rPr dirty="0" sz="2000" spc="28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ma</a:t>
            </a:r>
            <a:r>
              <a:rPr dirty="0" sz="2000" spc="2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anche</a:t>
            </a:r>
            <a:r>
              <a:rPr dirty="0" sz="2000" spc="2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2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valutare</a:t>
            </a:r>
            <a:r>
              <a:rPr dirty="0" sz="2000" spc="2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2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ridurre/mitigare</a:t>
            </a:r>
            <a:r>
              <a:rPr dirty="0" sz="2000" spc="28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</a:t>
            </a:r>
            <a:r>
              <a:rPr dirty="0" sz="2000" spc="2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rischi</a:t>
            </a:r>
            <a:r>
              <a:rPr dirty="0" sz="2000" spc="2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aziendali</a:t>
            </a:r>
            <a:r>
              <a:rPr dirty="0" sz="2000" spc="29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(anche </a:t>
            </a:r>
            <a:r>
              <a:rPr dirty="0" sz="2000" i="1">
                <a:latin typeface="Arial"/>
                <a:cs typeface="Arial"/>
              </a:rPr>
              <a:t>sulla</a:t>
            </a:r>
            <a:r>
              <a:rPr dirty="0" sz="2000" spc="3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base</a:t>
            </a:r>
            <a:r>
              <a:rPr dirty="0" sz="2000" spc="3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della</a:t>
            </a:r>
            <a:r>
              <a:rPr dirty="0" sz="2000" spc="3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simulazione</a:t>
            </a:r>
            <a:r>
              <a:rPr dirty="0" sz="2000" spc="3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3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scenari</a:t>
            </a:r>
            <a:r>
              <a:rPr dirty="0" sz="2000" spc="3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3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business</a:t>
            </a:r>
            <a:r>
              <a:rPr dirty="0" sz="2000" spc="3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3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3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predisposizione</a:t>
            </a:r>
            <a:r>
              <a:rPr dirty="0" sz="2000" spc="340" i="1">
                <a:latin typeface="Arial"/>
                <a:cs typeface="Arial"/>
              </a:rPr>
              <a:t> </a:t>
            </a:r>
            <a:r>
              <a:rPr dirty="0" sz="2000" spc="-25" i="1">
                <a:latin typeface="Arial"/>
                <a:cs typeface="Arial"/>
              </a:rPr>
              <a:t>di </a:t>
            </a:r>
            <a:r>
              <a:rPr dirty="0" sz="2000" i="1">
                <a:latin typeface="Arial"/>
                <a:cs typeface="Arial"/>
              </a:rPr>
              <a:t>piani</a:t>
            </a:r>
            <a:r>
              <a:rPr dirty="0" sz="2000" spc="-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d’azione</a:t>
            </a:r>
            <a:r>
              <a:rPr dirty="0" sz="2000" spc="-5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aziendali).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30" name="object 30" descr="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457200" y="3857244"/>
            <a:ext cx="8839962" cy="1632965"/>
          </a:xfrm>
          <a:prstGeom prst="rect">
            <a:avLst/>
          </a:prstGeom>
        </p:spPr>
      </p:pic>
      <p:sp>
        <p:nvSpPr>
          <p:cNvPr id="31" name="object 31" descr=""/>
          <p:cNvSpPr txBox="1"/>
          <p:nvPr/>
        </p:nvSpPr>
        <p:spPr>
          <a:xfrm>
            <a:off x="457962" y="3858005"/>
            <a:ext cx="8839200" cy="1632585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8735" rIns="0" bIns="0" rtlCol="0" vert="horz">
            <a:spAutoFit/>
          </a:bodyPr>
          <a:lstStyle/>
          <a:p>
            <a:pPr algn="just" marL="34925" marR="27305">
              <a:lnSpc>
                <a:spcPct val="100000"/>
              </a:lnSpc>
              <a:spcBef>
                <a:spcPts val="305"/>
              </a:spcBef>
            </a:pPr>
            <a:r>
              <a:rPr dirty="0" u="heavy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La</a:t>
            </a:r>
            <a:r>
              <a:rPr dirty="0" u="heavy" sz="2000" spc="4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 </a:t>
            </a:r>
            <a:r>
              <a:rPr dirty="0" u="heavy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funzione</a:t>
            </a:r>
            <a:r>
              <a:rPr dirty="0" u="heavy" sz="2000" spc="5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 </a:t>
            </a:r>
            <a:r>
              <a:rPr dirty="0" u="heavy" sz="20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esterna</a:t>
            </a:r>
            <a:r>
              <a:rPr dirty="0" u="heavy" sz="2000" spc="4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 </a:t>
            </a:r>
            <a:r>
              <a:rPr dirty="0" u="heavy" sz="20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del</a:t>
            </a:r>
            <a:r>
              <a:rPr dirty="0" u="heavy" sz="2000" spc="4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 </a:t>
            </a:r>
            <a:r>
              <a:rPr dirty="0" u="heavy" sz="20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BP</a:t>
            </a:r>
            <a:r>
              <a:rPr dirty="0" sz="2000" i="1">
                <a:latin typeface="Arial"/>
                <a:cs typeface="Arial"/>
              </a:rPr>
              <a:t>,</a:t>
            </a:r>
            <a:r>
              <a:rPr dirty="0" sz="2000" spc="4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è</a:t>
            </a:r>
            <a:r>
              <a:rPr dirty="0" sz="2000" spc="4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quella</a:t>
            </a:r>
            <a:r>
              <a:rPr dirty="0" sz="2000" spc="5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45" i="1">
                <a:latin typeface="Arial"/>
                <a:cs typeface="Arial"/>
              </a:rPr>
              <a:t>  </a:t>
            </a:r>
            <a:r>
              <a:rPr dirty="0" sz="2000" b="1" i="1">
                <a:latin typeface="Arial"/>
                <a:cs typeface="Arial"/>
              </a:rPr>
              <a:t>presentare</a:t>
            </a:r>
            <a:r>
              <a:rPr dirty="0" sz="2000" spc="40" b="1" i="1">
                <a:latin typeface="Arial"/>
                <a:cs typeface="Arial"/>
              </a:rPr>
              <a:t>  </a:t>
            </a:r>
            <a:r>
              <a:rPr dirty="0" sz="2000" b="1" i="1">
                <a:latin typeface="Arial"/>
                <a:cs typeface="Arial"/>
              </a:rPr>
              <a:t>e</a:t>
            </a:r>
            <a:r>
              <a:rPr dirty="0" sz="2000" spc="50" b="1" i="1">
                <a:latin typeface="Arial"/>
                <a:cs typeface="Arial"/>
              </a:rPr>
              <a:t>  </a:t>
            </a:r>
            <a:r>
              <a:rPr dirty="0" sz="2000" b="1" i="1">
                <a:latin typeface="Arial"/>
                <a:cs typeface="Arial"/>
              </a:rPr>
              <a:t>comunicare</a:t>
            </a:r>
            <a:r>
              <a:rPr dirty="0" sz="2000" spc="45" b="1" i="1">
                <a:latin typeface="Arial"/>
                <a:cs typeface="Arial"/>
              </a:rPr>
              <a:t>  </a:t>
            </a:r>
            <a:r>
              <a:rPr dirty="0" sz="2000" spc="-25" b="1" i="1">
                <a:latin typeface="Arial"/>
                <a:cs typeface="Arial"/>
              </a:rPr>
              <a:t>in </a:t>
            </a:r>
            <a:r>
              <a:rPr dirty="0" sz="2000" b="1" i="1">
                <a:latin typeface="Arial"/>
                <a:cs typeface="Arial"/>
              </a:rPr>
              <a:t>maniera</a:t>
            </a:r>
            <a:r>
              <a:rPr dirty="0" sz="2000" spc="235" b="1" i="1">
                <a:latin typeface="Arial"/>
                <a:cs typeface="Arial"/>
              </a:rPr>
              <a:t> </a:t>
            </a:r>
            <a:r>
              <a:rPr dirty="0" sz="2000" b="1" i="1">
                <a:latin typeface="Arial"/>
                <a:cs typeface="Arial"/>
              </a:rPr>
              <a:t>efficace</a:t>
            </a:r>
            <a:r>
              <a:rPr dirty="0" sz="2000" spc="250" b="1" i="1">
                <a:latin typeface="Arial"/>
                <a:cs typeface="Arial"/>
              </a:rPr>
              <a:t> </a:t>
            </a:r>
            <a:r>
              <a:rPr dirty="0" sz="2000" b="1" i="1">
                <a:latin typeface="Arial"/>
                <a:cs typeface="Arial"/>
              </a:rPr>
              <a:t>l’idea</a:t>
            </a:r>
            <a:r>
              <a:rPr dirty="0" sz="2000" spc="245" b="1" i="1">
                <a:latin typeface="Arial"/>
                <a:cs typeface="Arial"/>
              </a:rPr>
              <a:t> </a:t>
            </a:r>
            <a:r>
              <a:rPr dirty="0" sz="2000" b="1" i="1">
                <a:latin typeface="Arial"/>
                <a:cs typeface="Arial"/>
              </a:rPr>
              <a:t>imprenditoriale</a:t>
            </a:r>
            <a:r>
              <a:rPr dirty="0" sz="2000" spc="240" b="1" i="1">
                <a:latin typeface="Arial"/>
                <a:cs typeface="Arial"/>
              </a:rPr>
              <a:t> </a:t>
            </a:r>
            <a:r>
              <a:rPr dirty="0" sz="2000" b="1" i="1">
                <a:latin typeface="Arial"/>
                <a:cs typeface="Arial"/>
              </a:rPr>
              <a:t>a</a:t>
            </a:r>
            <a:r>
              <a:rPr dirty="0" sz="2000" spc="250" b="1" i="1">
                <a:latin typeface="Arial"/>
                <a:cs typeface="Arial"/>
              </a:rPr>
              <a:t> </a:t>
            </a:r>
            <a:r>
              <a:rPr dirty="0" sz="2000" b="1" i="1">
                <a:latin typeface="Arial"/>
                <a:cs typeface="Arial"/>
              </a:rPr>
              <a:t>soggetti</a:t>
            </a:r>
            <a:r>
              <a:rPr dirty="0" sz="2000" spc="235" b="1" i="1">
                <a:latin typeface="Arial"/>
                <a:cs typeface="Arial"/>
              </a:rPr>
              <a:t> </a:t>
            </a:r>
            <a:r>
              <a:rPr dirty="0" sz="2000" b="1" i="1">
                <a:latin typeface="Arial"/>
                <a:cs typeface="Arial"/>
              </a:rPr>
              <a:t>terzi</a:t>
            </a:r>
            <a:r>
              <a:rPr dirty="0" sz="2000" spc="229" b="1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(istituti</a:t>
            </a:r>
            <a:r>
              <a:rPr dirty="0" sz="2000" spc="2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24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credito, </a:t>
            </a:r>
            <a:r>
              <a:rPr dirty="0" sz="2000" i="1">
                <a:latin typeface="Arial"/>
                <a:cs typeface="Arial"/>
              </a:rPr>
              <a:t>nuovi</a:t>
            </a:r>
            <a:r>
              <a:rPr dirty="0" sz="2000" spc="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soci</a:t>
            </a:r>
            <a:r>
              <a:rPr dirty="0" sz="2000" spc="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investitori,  partner)</a:t>
            </a:r>
            <a:r>
              <a:rPr dirty="0" sz="2000" spc="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allo</a:t>
            </a:r>
            <a:r>
              <a:rPr dirty="0" sz="2000" spc="1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scopo</a:t>
            </a:r>
            <a:r>
              <a:rPr dirty="0" sz="2000" spc="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5" i="1">
                <a:latin typeface="Arial"/>
                <a:cs typeface="Arial"/>
              </a:rPr>
              <a:t>  </a:t>
            </a:r>
            <a:r>
              <a:rPr dirty="0" sz="2000" b="1" i="1">
                <a:latin typeface="Arial"/>
                <a:cs typeface="Arial"/>
              </a:rPr>
              <a:t>ottenere</a:t>
            </a:r>
            <a:r>
              <a:rPr dirty="0" sz="2000" spc="5" b="1" i="1">
                <a:latin typeface="Arial"/>
                <a:cs typeface="Arial"/>
              </a:rPr>
              <a:t>  </a:t>
            </a:r>
            <a:r>
              <a:rPr dirty="0" sz="2000" b="1" i="1">
                <a:latin typeface="Arial"/>
                <a:cs typeface="Arial"/>
              </a:rPr>
              <a:t>da  tali  </a:t>
            </a:r>
            <a:r>
              <a:rPr dirty="0" sz="2000" spc="-10" b="1" i="1">
                <a:latin typeface="Arial"/>
                <a:cs typeface="Arial"/>
              </a:rPr>
              <a:t>soggetti </a:t>
            </a:r>
            <a:r>
              <a:rPr dirty="0" sz="2000" b="1" i="1">
                <a:latin typeface="Arial"/>
                <a:cs typeface="Arial"/>
              </a:rPr>
              <a:t>risorse</a:t>
            </a:r>
            <a:r>
              <a:rPr dirty="0" sz="2000" spc="-55" b="1" i="1">
                <a:latin typeface="Arial"/>
                <a:cs typeface="Arial"/>
              </a:rPr>
              <a:t> </a:t>
            </a:r>
            <a:r>
              <a:rPr dirty="0" sz="2000" b="1" i="1">
                <a:latin typeface="Arial"/>
                <a:cs typeface="Arial"/>
              </a:rPr>
              <a:t>e</a:t>
            </a:r>
            <a:r>
              <a:rPr dirty="0" sz="2000" spc="-20" b="1" i="1">
                <a:latin typeface="Arial"/>
                <a:cs typeface="Arial"/>
              </a:rPr>
              <a:t> </a:t>
            </a:r>
            <a:r>
              <a:rPr dirty="0" sz="2000" b="1" i="1">
                <a:latin typeface="Arial"/>
                <a:cs typeface="Arial"/>
              </a:rPr>
              <a:t>finanziamenti</a:t>
            </a:r>
            <a:r>
              <a:rPr dirty="0" sz="2000" spc="-65" b="1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(financing);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32" name="object 32" descr=""/>
          <p:cNvGrpSpPr/>
          <p:nvPr/>
        </p:nvGrpSpPr>
        <p:grpSpPr>
          <a:xfrm>
            <a:off x="4178808" y="2686811"/>
            <a:ext cx="864235" cy="3810000"/>
            <a:chOff x="4178808" y="2686811"/>
            <a:chExt cx="864235" cy="3810000"/>
          </a:xfrm>
        </p:grpSpPr>
        <p:sp>
          <p:nvSpPr>
            <p:cNvPr id="33" name="object 33" descr=""/>
            <p:cNvSpPr/>
            <p:nvPr/>
          </p:nvSpPr>
          <p:spPr>
            <a:xfrm>
              <a:off x="4191762" y="2699765"/>
              <a:ext cx="838200" cy="788035"/>
            </a:xfrm>
            <a:custGeom>
              <a:avLst/>
              <a:gdLst/>
              <a:ahLst/>
              <a:cxnLst/>
              <a:rect l="l" t="t" r="r" b="b"/>
              <a:pathLst>
                <a:path w="838200" h="788035">
                  <a:moveTo>
                    <a:pt x="628650" y="0"/>
                  </a:moveTo>
                  <a:lnTo>
                    <a:pt x="209550" y="0"/>
                  </a:lnTo>
                  <a:lnTo>
                    <a:pt x="209550" y="393953"/>
                  </a:lnTo>
                  <a:lnTo>
                    <a:pt x="0" y="393953"/>
                  </a:lnTo>
                  <a:lnTo>
                    <a:pt x="419100" y="787907"/>
                  </a:lnTo>
                  <a:lnTo>
                    <a:pt x="838200" y="393953"/>
                  </a:lnTo>
                  <a:lnTo>
                    <a:pt x="628650" y="393953"/>
                  </a:lnTo>
                  <a:lnTo>
                    <a:pt x="628650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4191762" y="2699765"/>
              <a:ext cx="838200" cy="788035"/>
            </a:xfrm>
            <a:custGeom>
              <a:avLst/>
              <a:gdLst/>
              <a:ahLst/>
              <a:cxnLst/>
              <a:rect l="l" t="t" r="r" b="b"/>
              <a:pathLst>
                <a:path w="838200" h="788035">
                  <a:moveTo>
                    <a:pt x="0" y="393953"/>
                  </a:moveTo>
                  <a:lnTo>
                    <a:pt x="209550" y="393953"/>
                  </a:lnTo>
                  <a:lnTo>
                    <a:pt x="209550" y="0"/>
                  </a:lnTo>
                  <a:lnTo>
                    <a:pt x="628650" y="0"/>
                  </a:lnTo>
                  <a:lnTo>
                    <a:pt x="628650" y="393953"/>
                  </a:lnTo>
                  <a:lnTo>
                    <a:pt x="838200" y="393953"/>
                  </a:lnTo>
                  <a:lnTo>
                    <a:pt x="419100" y="787907"/>
                  </a:lnTo>
                  <a:lnTo>
                    <a:pt x="0" y="393953"/>
                  </a:lnTo>
                  <a:close/>
                </a:path>
              </a:pathLst>
            </a:custGeom>
            <a:ln w="25908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4191762" y="5698997"/>
              <a:ext cx="838200" cy="784860"/>
            </a:xfrm>
            <a:custGeom>
              <a:avLst/>
              <a:gdLst/>
              <a:ahLst/>
              <a:cxnLst/>
              <a:rect l="l" t="t" r="r" b="b"/>
              <a:pathLst>
                <a:path w="838200" h="784860">
                  <a:moveTo>
                    <a:pt x="628650" y="0"/>
                  </a:moveTo>
                  <a:lnTo>
                    <a:pt x="209550" y="0"/>
                  </a:lnTo>
                  <a:lnTo>
                    <a:pt x="209550" y="392429"/>
                  </a:lnTo>
                  <a:lnTo>
                    <a:pt x="0" y="392429"/>
                  </a:lnTo>
                  <a:lnTo>
                    <a:pt x="419100" y="784860"/>
                  </a:lnTo>
                  <a:lnTo>
                    <a:pt x="838200" y="392429"/>
                  </a:lnTo>
                  <a:lnTo>
                    <a:pt x="628650" y="392429"/>
                  </a:lnTo>
                  <a:lnTo>
                    <a:pt x="628650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4191762" y="5698997"/>
              <a:ext cx="838200" cy="784860"/>
            </a:xfrm>
            <a:custGeom>
              <a:avLst/>
              <a:gdLst/>
              <a:ahLst/>
              <a:cxnLst/>
              <a:rect l="l" t="t" r="r" b="b"/>
              <a:pathLst>
                <a:path w="838200" h="784860">
                  <a:moveTo>
                    <a:pt x="0" y="392429"/>
                  </a:moveTo>
                  <a:lnTo>
                    <a:pt x="209550" y="392429"/>
                  </a:lnTo>
                  <a:lnTo>
                    <a:pt x="209550" y="0"/>
                  </a:lnTo>
                  <a:lnTo>
                    <a:pt x="628650" y="0"/>
                  </a:lnTo>
                  <a:lnTo>
                    <a:pt x="628650" y="392429"/>
                  </a:lnTo>
                  <a:lnTo>
                    <a:pt x="838200" y="392429"/>
                  </a:lnTo>
                  <a:lnTo>
                    <a:pt x="419100" y="784860"/>
                  </a:lnTo>
                  <a:lnTo>
                    <a:pt x="0" y="392429"/>
                  </a:lnTo>
                  <a:close/>
                </a:path>
              </a:pathLst>
            </a:custGeom>
            <a:ln w="25908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7" name="object 37" descr=""/>
          <p:cNvSpPr txBox="1"/>
          <p:nvPr/>
        </p:nvSpPr>
        <p:spPr>
          <a:xfrm>
            <a:off x="5270119" y="9257182"/>
            <a:ext cx="921385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20</a:t>
            </a:r>
            <a:r>
              <a:rPr dirty="0" sz="1800" spc="-3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ottobre</a:t>
            </a:r>
            <a:r>
              <a:rPr dirty="0" sz="1800" spc="-4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2025</a:t>
            </a:r>
            <a:r>
              <a:rPr dirty="0" sz="1800" spc="-2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Roma</a:t>
            </a:r>
            <a:r>
              <a:rPr dirty="0" sz="1800" spc="-1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4F81BC"/>
                </a:solidFill>
                <a:latin typeface="Calibri"/>
                <a:cs typeface="Calibri"/>
              </a:rPr>
              <a:t>Palazzo</a:t>
            </a:r>
            <a:r>
              <a:rPr dirty="0" sz="1800" spc="-4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4F81BC"/>
                </a:solidFill>
                <a:latin typeface="Calibri"/>
                <a:cs typeface="Calibri"/>
              </a:rPr>
              <a:t>Valentini</a:t>
            </a:r>
            <a:r>
              <a:rPr dirty="0" sz="1800" spc="-4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–</a:t>
            </a:r>
            <a:r>
              <a:rPr dirty="0" sz="1800" spc="-2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Convegno</a:t>
            </a:r>
            <a:r>
              <a:rPr dirty="0" sz="1800" spc="-6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4F81BC"/>
                </a:solidFill>
                <a:latin typeface="Calibri"/>
                <a:cs typeface="Calibri"/>
              </a:rPr>
              <a:t>«Sostenibilità</a:t>
            </a:r>
            <a:r>
              <a:rPr dirty="0" sz="1800" spc="-6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e</a:t>
            </a:r>
            <a:r>
              <a:rPr dirty="0" sz="1800" spc="-3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Business</a:t>
            </a:r>
            <a:r>
              <a:rPr dirty="0" sz="1800" spc="-2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Continuity</a:t>
            </a:r>
            <a:r>
              <a:rPr dirty="0" sz="1800" spc="-5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4F81BC"/>
                </a:solidFill>
                <a:latin typeface="Calibri"/>
                <a:cs typeface="Calibri"/>
              </a:rPr>
              <a:t>(AISL_O)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19811"/>
            <a:ext cx="18288000" cy="10267315"/>
          </a:xfrm>
          <a:custGeom>
            <a:avLst/>
            <a:gdLst/>
            <a:ahLst/>
            <a:cxnLst/>
            <a:rect l="l" t="t" r="r" b="b"/>
            <a:pathLst>
              <a:path w="18288000" h="10267315">
                <a:moveTo>
                  <a:pt x="18288000" y="0"/>
                </a:moveTo>
                <a:lnTo>
                  <a:pt x="0" y="0"/>
                </a:lnTo>
                <a:lnTo>
                  <a:pt x="0" y="10267188"/>
                </a:lnTo>
                <a:lnTo>
                  <a:pt x="18288000" y="10267188"/>
                </a:lnTo>
                <a:lnTo>
                  <a:pt x="18288000" y="0"/>
                </a:lnTo>
                <a:close/>
              </a:path>
            </a:pathLst>
          </a:custGeom>
          <a:solidFill>
            <a:srgbClr val="C5D9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/>
          <p:nvPr/>
        </p:nvSpPr>
        <p:spPr>
          <a:xfrm>
            <a:off x="17919191" y="190500"/>
            <a:ext cx="286385" cy="10096500"/>
          </a:xfrm>
          <a:custGeom>
            <a:avLst/>
            <a:gdLst/>
            <a:ahLst/>
            <a:cxnLst/>
            <a:rect l="l" t="t" r="r" b="b"/>
            <a:pathLst>
              <a:path w="286384" h="10096500">
                <a:moveTo>
                  <a:pt x="285889" y="0"/>
                </a:moveTo>
                <a:lnTo>
                  <a:pt x="0" y="0"/>
                </a:lnTo>
                <a:lnTo>
                  <a:pt x="0" y="10096500"/>
                </a:lnTo>
                <a:lnTo>
                  <a:pt x="285889" y="10096500"/>
                </a:lnTo>
                <a:lnTo>
                  <a:pt x="285889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22220" y="138048"/>
            <a:ext cx="11081385" cy="624840"/>
          </a:xfrm>
          <a:prstGeom prst="rect"/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4790"/>
              </a:lnSpc>
            </a:pPr>
            <a:r>
              <a:rPr dirty="0" sz="4400" spc="254">
                <a:solidFill>
                  <a:srgbClr val="F1F5F8"/>
                </a:solidFill>
              </a:rPr>
              <a:t>INDICE</a:t>
            </a:r>
            <a:r>
              <a:rPr dirty="0" sz="4400" spc="585">
                <a:solidFill>
                  <a:srgbClr val="F1F5F8"/>
                </a:solidFill>
              </a:rPr>
              <a:t> </a:t>
            </a:r>
            <a:r>
              <a:rPr dirty="0" sz="4400" spc="254">
                <a:solidFill>
                  <a:srgbClr val="F1F5F8"/>
                </a:solidFill>
              </a:rPr>
              <a:t>MACRO</a:t>
            </a:r>
            <a:r>
              <a:rPr dirty="0" sz="4400" spc="600">
                <a:solidFill>
                  <a:srgbClr val="F1F5F8"/>
                </a:solidFill>
              </a:rPr>
              <a:t> </a:t>
            </a:r>
            <a:r>
              <a:rPr dirty="0" sz="4400" spc="275">
                <a:solidFill>
                  <a:srgbClr val="F1F5F8"/>
                </a:solidFill>
              </a:rPr>
              <a:t>ARGOMENTI</a:t>
            </a:r>
            <a:r>
              <a:rPr dirty="0" sz="4400" spc="595">
                <a:solidFill>
                  <a:srgbClr val="F1F5F8"/>
                </a:solidFill>
              </a:rPr>
              <a:t> </a:t>
            </a:r>
            <a:r>
              <a:rPr dirty="0" sz="4400" spc="235">
                <a:solidFill>
                  <a:srgbClr val="F1F5F8"/>
                </a:solidFill>
              </a:rPr>
              <a:t>DELLA</a:t>
            </a:r>
            <a:endParaRPr sz="4400"/>
          </a:p>
        </p:txBody>
      </p:sp>
      <p:sp>
        <p:nvSpPr>
          <p:cNvPr id="5" name="object 5" descr=""/>
          <p:cNvSpPr txBox="1"/>
          <p:nvPr/>
        </p:nvSpPr>
        <p:spPr>
          <a:xfrm>
            <a:off x="5324855" y="808608"/>
            <a:ext cx="5283835" cy="624840"/>
          </a:xfrm>
          <a:prstGeom prst="rect">
            <a:avLst/>
          </a:prstGeom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4795"/>
              </a:lnSpc>
            </a:pPr>
            <a:r>
              <a:rPr dirty="0" sz="4400" spc="270" b="1">
                <a:solidFill>
                  <a:srgbClr val="F1F5F8"/>
                </a:solidFill>
                <a:latin typeface="Arial"/>
                <a:cs typeface="Arial"/>
              </a:rPr>
              <a:t>PRESENTAZIONE</a:t>
            </a:r>
            <a:endParaRPr sz="4400">
              <a:latin typeface="Arial"/>
              <a:cs typeface="Arial"/>
            </a:endParaRPr>
          </a:p>
        </p:txBody>
      </p:sp>
      <p:grpSp>
        <p:nvGrpSpPr>
          <p:cNvPr id="6" name="object 6" descr=""/>
          <p:cNvGrpSpPr/>
          <p:nvPr/>
        </p:nvGrpSpPr>
        <p:grpSpPr>
          <a:xfrm>
            <a:off x="2738627" y="2292095"/>
            <a:ext cx="11439525" cy="954405"/>
            <a:chOff x="2738627" y="2292095"/>
            <a:chExt cx="11439525" cy="954405"/>
          </a:xfrm>
        </p:grpSpPr>
        <p:pic>
          <p:nvPicPr>
            <p:cNvPr id="7" name="object 7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41675" y="2609087"/>
              <a:ext cx="11431524" cy="632460"/>
            </a:xfrm>
            <a:prstGeom prst="rect">
              <a:avLst/>
            </a:prstGeom>
          </p:spPr>
        </p:pic>
        <p:sp>
          <p:nvSpPr>
            <p:cNvPr id="8" name="object 8" descr=""/>
            <p:cNvSpPr/>
            <p:nvPr/>
          </p:nvSpPr>
          <p:spPr>
            <a:xfrm>
              <a:off x="2743199" y="2610611"/>
              <a:ext cx="11430000" cy="631190"/>
            </a:xfrm>
            <a:custGeom>
              <a:avLst/>
              <a:gdLst/>
              <a:ahLst/>
              <a:cxnLst/>
              <a:rect l="l" t="t" r="r" b="b"/>
              <a:pathLst>
                <a:path w="11430000" h="631189">
                  <a:moveTo>
                    <a:pt x="0" y="630935"/>
                  </a:moveTo>
                  <a:lnTo>
                    <a:pt x="11430000" y="630935"/>
                  </a:lnTo>
                  <a:lnTo>
                    <a:pt x="11430000" y="0"/>
                  </a:lnTo>
                  <a:lnTo>
                    <a:pt x="0" y="0"/>
                  </a:lnTo>
                  <a:lnTo>
                    <a:pt x="0" y="630935"/>
                  </a:lnTo>
                  <a:close/>
                </a:path>
              </a:pathLst>
            </a:custGeom>
            <a:ln w="9144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70504" y="2292095"/>
              <a:ext cx="8087106" cy="823722"/>
            </a:xfrm>
            <a:prstGeom prst="rect">
              <a:avLst/>
            </a:prstGeom>
          </p:spPr>
        </p:pic>
      </p:grpSp>
      <p:grpSp>
        <p:nvGrpSpPr>
          <p:cNvPr id="10" name="object 10" descr=""/>
          <p:cNvGrpSpPr/>
          <p:nvPr/>
        </p:nvGrpSpPr>
        <p:grpSpPr>
          <a:xfrm>
            <a:off x="2738627" y="3425939"/>
            <a:ext cx="11439525" cy="1029335"/>
            <a:chOff x="2738627" y="3425939"/>
            <a:chExt cx="11439525" cy="1029335"/>
          </a:xfrm>
        </p:grpSpPr>
        <p:sp>
          <p:nvSpPr>
            <p:cNvPr id="11" name="object 11" descr=""/>
            <p:cNvSpPr/>
            <p:nvPr/>
          </p:nvSpPr>
          <p:spPr>
            <a:xfrm>
              <a:off x="2743199" y="3819144"/>
              <a:ext cx="11430000" cy="631190"/>
            </a:xfrm>
            <a:custGeom>
              <a:avLst/>
              <a:gdLst/>
              <a:ahLst/>
              <a:cxnLst/>
              <a:rect l="l" t="t" r="r" b="b"/>
              <a:pathLst>
                <a:path w="11430000" h="631189">
                  <a:moveTo>
                    <a:pt x="11430000" y="0"/>
                  </a:moveTo>
                  <a:lnTo>
                    <a:pt x="0" y="0"/>
                  </a:lnTo>
                  <a:lnTo>
                    <a:pt x="0" y="630936"/>
                  </a:lnTo>
                  <a:lnTo>
                    <a:pt x="11430000" y="630936"/>
                  </a:lnTo>
                  <a:lnTo>
                    <a:pt x="11430000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2743199" y="3819144"/>
              <a:ext cx="11430000" cy="631190"/>
            </a:xfrm>
            <a:custGeom>
              <a:avLst/>
              <a:gdLst/>
              <a:ahLst/>
              <a:cxnLst/>
              <a:rect l="l" t="t" r="r" b="b"/>
              <a:pathLst>
                <a:path w="11430000" h="631189">
                  <a:moveTo>
                    <a:pt x="0" y="630936"/>
                  </a:moveTo>
                  <a:lnTo>
                    <a:pt x="11430000" y="630936"/>
                  </a:lnTo>
                  <a:lnTo>
                    <a:pt x="11430000" y="0"/>
                  </a:lnTo>
                  <a:lnTo>
                    <a:pt x="0" y="0"/>
                  </a:lnTo>
                  <a:lnTo>
                    <a:pt x="0" y="630936"/>
                  </a:lnTo>
                  <a:close/>
                </a:path>
              </a:pathLst>
            </a:custGeom>
            <a:ln w="9144">
              <a:solidFill>
                <a:srgbClr val="BE6E4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70504" y="3425939"/>
              <a:ext cx="8087106" cy="863358"/>
            </a:xfrm>
            <a:prstGeom prst="rect">
              <a:avLst/>
            </a:prstGeom>
          </p:spPr>
        </p:pic>
      </p:grpSp>
      <p:grpSp>
        <p:nvGrpSpPr>
          <p:cNvPr id="14" name="object 14" descr=""/>
          <p:cNvGrpSpPr/>
          <p:nvPr/>
        </p:nvGrpSpPr>
        <p:grpSpPr>
          <a:xfrm>
            <a:off x="2738627" y="4559795"/>
            <a:ext cx="11439525" cy="1029335"/>
            <a:chOff x="2738627" y="4559795"/>
            <a:chExt cx="11439525" cy="1029335"/>
          </a:xfrm>
        </p:grpSpPr>
        <p:sp>
          <p:nvSpPr>
            <p:cNvPr id="15" name="object 15" descr=""/>
            <p:cNvSpPr/>
            <p:nvPr/>
          </p:nvSpPr>
          <p:spPr>
            <a:xfrm>
              <a:off x="2743199" y="4953000"/>
              <a:ext cx="11430000" cy="631190"/>
            </a:xfrm>
            <a:custGeom>
              <a:avLst/>
              <a:gdLst/>
              <a:ahLst/>
              <a:cxnLst/>
              <a:rect l="l" t="t" r="r" b="b"/>
              <a:pathLst>
                <a:path w="11430000" h="631189">
                  <a:moveTo>
                    <a:pt x="11430000" y="0"/>
                  </a:moveTo>
                  <a:lnTo>
                    <a:pt x="0" y="0"/>
                  </a:lnTo>
                  <a:lnTo>
                    <a:pt x="0" y="630936"/>
                  </a:lnTo>
                  <a:lnTo>
                    <a:pt x="11430000" y="630936"/>
                  </a:lnTo>
                  <a:lnTo>
                    <a:pt x="11430000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2743199" y="4953000"/>
              <a:ext cx="11430000" cy="631190"/>
            </a:xfrm>
            <a:custGeom>
              <a:avLst/>
              <a:gdLst/>
              <a:ahLst/>
              <a:cxnLst/>
              <a:rect l="l" t="t" r="r" b="b"/>
              <a:pathLst>
                <a:path w="11430000" h="631189">
                  <a:moveTo>
                    <a:pt x="0" y="630936"/>
                  </a:moveTo>
                  <a:lnTo>
                    <a:pt x="11430000" y="630936"/>
                  </a:lnTo>
                  <a:lnTo>
                    <a:pt x="11430000" y="0"/>
                  </a:lnTo>
                  <a:lnTo>
                    <a:pt x="0" y="0"/>
                  </a:lnTo>
                  <a:lnTo>
                    <a:pt x="0" y="630936"/>
                  </a:lnTo>
                  <a:close/>
                </a:path>
              </a:pathLst>
            </a:custGeom>
            <a:ln w="9144">
              <a:solidFill>
                <a:srgbClr val="BD8D52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7" name="object 17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0504" y="4559795"/>
              <a:ext cx="8087106" cy="863358"/>
            </a:xfrm>
            <a:prstGeom prst="rect">
              <a:avLst/>
            </a:prstGeom>
          </p:spPr>
        </p:pic>
      </p:grpSp>
      <p:grpSp>
        <p:nvGrpSpPr>
          <p:cNvPr id="18" name="object 18" descr=""/>
          <p:cNvGrpSpPr/>
          <p:nvPr/>
        </p:nvGrpSpPr>
        <p:grpSpPr>
          <a:xfrm>
            <a:off x="2738627" y="5693651"/>
            <a:ext cx="11439525" cy="1029335"/>
            <a:chOff x="2738627" y="5693651"/>
            <a:chExt cx="11439525" cy="1029335"/>
          </a:xfrm>
        </p:grpSpPr>
        <p:sp>
          <p:nvSpPr>
            <p:cNvPr id="19" name="object 19" descr=""/>
            <p:cNvSpPr/>
            <p:nvPr/>
          </p:nvSpPr>
          <p:spPr>
            <a:xfrm>
              <a:off x="2743199" y="6086856"/>
              <a:ext cx="11430000" cy="631190"/>
            </a:xfrm>
            <a:custGeom>
              <a:avLst/>
              <a:gdLst/>
              <a:ahLst/>
              <a:cxnLst/>
              <a:rect l="l" t="t" r="r" b="b"/>
              <a:pathLst>
                <a:path w="11430000" h="631190">
                  <a:moveTo>
                    <a:pt x="11430000" y="0"/>
                  </a:moveTo>
                  <a:lnTo>
                    <a:pt x="0" y="0"/>
                  </a:lnTo>
                  <a:lnTo>
                    <a:pt x="0" y="630936"/>
                  </a:lnTo>
                  <a:lnTo>
                    <a:pt x="11430000" y="630936"/>
                  </a:lnTo>
                  <a:lnTo>
                    <a:pt x="11430000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2743199" y="6086856"/>
              <a:ext cx="11430000" cy="631190"/>
            </a:xfrm>
            <a:custGeom>
              <a:avLst/>
              <a:gdLst/>
              <a:ahLst/>
              <a:cxnLst/>
              <a:rect l="l" t="t" r="r" b="b"/>
              <a:pathLst>
                <a:path w="11430000" h="631190">
                  <a:moveTo>
                    <a:pt x="0" y="630936"/>
                  </a:moveTo>
                  <a:lnTo>
                    <a:pt x="11430000" y="630936"/>
                  </a:lnTo>
                  <a:lnTo>
                    <a:pt x="11430000" y="0"/>
                  </a:lnTo>
                  <a:lnTo>
                    <a:pt x="0" y="0"/>
                  </a:lnTo>
                  <a:lnTo>
                    <a:pt x="0" y="630936"/>
                  </a:lnTo>
                  <a:close/>
                </a:path>
              </a:pathLst>
            </a:custGeom>
            <a:ln w="9144">
              <a:solidFill>
                <a:srgbClr val="BCA953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1" name="object 21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270504" y="5693651"/>
              <a:ext cx="8087106" cy="825258"/>
            </a:xfrm>
            <a:prstGeom prst="rect">
              <a:avLst/>
            </a:prstGeom>
          </p:spPr>
        </p:pic>
      </p:grpSp>
      <p:grpSp>
        <p:nvGrpSpPr>
          <p:cNvPr id="22" name="object 22" descr=""/>
          <p:cNvGrpSpPr/>
          <p:nvPr/>
        </p:nvGrpSpPr>
        <p:grpSpPr>
          <a:xfrm>
            <a:off x="2738627" y="6827507"/>
            <a:ext cx="11439525" cy="1029335"/>
            <a:chOff x="2738627" y="6827507"/>
            <a:chExt cx="11439525" cy="1029335"/>
          </a:xfrm>
        </p:grpSpPr>
        <p:sp>
          <p:nvSpPr>
            <p:cNvPr id="23" name="object 23" descr=""/>
            <p:cNvSpPr/>
            <p:nvPr/>
          </p:nvSpPr>
          <p:spPr>
            <a:xfrm>
              <a:off x="2743199" y="7222235"/>
              <a:ext cx="11430000" cy="629920"/>
            </a:xfrm>
            <a:custGeom>
              <a:avLst/>
              <a:gdLst/>
              <a:ahLst/>
              <a:cxnLst/>
              <a:rect l="l" t="t" r="r" b="b"/>
              <a:pathLst>
                <a:path w="11430000" h="629920">
                  <a:moveTo>
                    <a:pt x="11430000" y="0"/>
                  </a:moveTo>
                  <a:lnTo>
                    <a:pt x="0" y="0"/>
                  </a:lnTo>
                  <a:lnTo>
                    <a:pt x="0" y="629411"/>
                  </a:lnTo>
                  <a:lnTo>
                    <a:pt x="11430000" y="629411"/>
                  </a:lnTo>
                  <a:lnTo>
                    <a:pt x="11430000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2743199" y="7222235"/>
              <a:ext cx="11430000" cy="629920"/>
            </a:xfrm>
            <a:custGeom>
              <a:avLst/>
              <a:gdLst/>
              <a:ahLst/>
              <a:cxnLst/>
              <a:rect l="l" t="t" r="r" b="b"/>
              <a:pathLst>
                <a:path w="11430000" h="629920">
                  <a:moveTo>
                    <a:pt x="0" y="629411"/>
                  </a:moveTo>
                  <a:lnTo>
                    <a:pt x="11430000" y="629411"/>
                  </a:lnTo>
                  <a:lnTo>
                    <a:pt x="11430000" y="0"/>
                  </a:lnTo>
                  <a:lnTo>
                    <a:pt x="0" y="0"/>
                  </a:lnTo>
                  <a:lnTo>
                    <a:pt x="0" y="629411"/>
                  </a:lnTo>
                  <a:close/>
                </a:path>
              </a:pathLst>
            </a:custGeom>
            <a:ln w="9144">
              <a:solidFill>
                <a:srgbClr val="B5BB56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5" name="object 25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270504" y="6827507"/>
              <a:ext cx="8087106" cy="863358"/>
            </a:xfrm>
            <a:prstGeom prst="rect">
              <a:avLst/>
            </a:prstGeom>
          </p:spPr>
        </p:pic>
      </p:grpSp>
      <p:sp>
        <p:nvSpPr>
          <p:cNvPr id="26" name="object 26" descr=""/>
          <p:cNvSpPr txBox="1"/>
          <p:nvPr/>
        </p:nvSpPr>
        <p:spPr>
          <a:xfrm>
            <a:off x="3640582" y="2496058"/>
            <a:ext cx="6939915" cy="49999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PROFILO</a:t>
            </a:r>
            <a:r>
              <a:rPr dirty="0" sz="2000" spc="-20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GUIDO</a:t>
            </a:r>
            <a:r>
              <a:rPr dirty="0" sz="2000" spc="-15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4F81BC"/>
                </a:solidFill>
                <a:latin typeface="Arial"/>
                <a:cs typeface="Arial"/>
              </a:rPr>
              <a:t>MASSIMIANO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235"/>
              </a:spcBef>
            </a:pPr>
            <a:endParaRPr sz="2000">
              <a:latin typeface="Arial"/>
              <a:cs typeface="Arial"/>
            </a:endParaRPr>
          </a:p>
          <a:p>
            <a:pPr marL="12700" marR="5080">
              <a:lnSpc>
                <a:spcPts val="2080"/>
              </a:lnSpc>
            </a:pP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IL</a:t>
            </a:r>
            <a:r>
              <a:rPr dirty="0" sz="2000" spc="-60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spc="-30" b="1">
                <a:solidFill>
                  <a:srgbClr val="4F81BC"/>
                </a:solidFill>
                <a:latin typeface="Arial"/>
                <a:cs typeface="Arial"/>
              </a:rPr>
              <a:t>NOVELLATO</a:t>
            </a:r>
            <a:r>
              <a:rPr dirty="0" sz="2000" spc="-105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ARTICOLO</a:t>
            </a:r>
            <a:r>
              <a:rPr dirty="0" sz="2000" spc="-50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2086</a:t>
            </a:r>
            <a:r>
              <a:rPr dirty="0" sz="2000" spc="-5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DEL</a:t>
            </a:r>
            <a:r>
              <a:rPr dirty="0" sz="2000" spc="-70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CODICE</a:t>
            </a:r>
            <a:r>
              <a:rPr dirty="0" sz="2000" spc="-35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CIVILE</a:t>
            </a:r>
            <a:r>
              <a:rPr dirty="0" sz="2000" spc="-20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E</a:t>
            </a:r>
            <a:r>
              <a:rPr dirty="0" sz="2000" spc="-20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spc="-25" b="1">
                <a:solidFill>
                  <a:srgbClr val="4F81BC"/>
                </a:solidFill>
                <a:latin typeface="Arial"/>
                <a:cs typeface="Arial"/>
              </a:rPr>
              <a:t>IL </a:t>
            </a: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CONCETTO</a:t>
            </a:r>
            <a:r>
              <a:rPr dirty="0" sz="2000" spc="-60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DI</a:t>
            </a:r>
            <a:r>
              <a:rPr dirty="0" sz="2000" spc="-25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CRISI</a:t>
            </a:r>
            <a:r>
              <a:rPr dirty="0" sz="2000" spc="-30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DI</a:t>
            </a:r>
            <a:r>
              <a:rPr dirty="0" sz="2000" spc="-30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4F81BC"/>
                </a:solidFill>
                <a:latin typeface="Arial"/>
                <a:cs typeface="Arial"/>
              </a:rPr>
              <a:t>IMPRESA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70"/>
              </a:spcBef>
            </a:pPr>
            <a:endParaRPr sz="2000">
              <a:latin typeface="Arial"/>
              <a:cs typeface="Arial"/>
            </a:endParaRPr>
          </a:p>
          <a:p>
            <a:pPr marL="12700" marR="257175">
              <a:lnSpc>
                <a:spcPts val="2080"/>
              </a:lnSpc>
            </a:pP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DEFINIZIONE</a:t>
            </a:r>
            <a:r>
              <a:rPr dirty="0" sz="2000" spc="-55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DEGLI</a:t>
            </a:r>
            <a:r>
              <a:rPr dirty="0" sz="2000" spc="-125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ASSETTI</a:t>
            </a:r>
            <a:r>
              <a:rPr dirty="0" sz="2000" spc="-50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4F81BC"/>
                </a:solidFill>
                <a:latin typeface="Arial"/>
                <a:cs typeface="Arial"/>
              </a:rPr>
              <a:t>ORGANIZZATIVI</a:t>
            </a:r>
            <a:r>
              <a:rPr dirty="0" sz="2000" spc="-70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E</a:t>
            </a:r>
            <a:r>
              <a:rPr dirty="0" sz="2000" spc="-35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spc="-20" b="1">
                <a:solidFill>
                  <a:srgbClr val="4F81BC"/>
                </a:solidFill>
                <a:latin typeface="Arial"/>
                <a:cs typeface="Arial"/>
              </a:rPr>
              <a:t>LORO </a:t>
            </a:r>
            <a:r>
              <a:rPr dirty="0" sz="2000" spc="-10" b="1">
                <a:solidFill>
                  <a:srgbClr val="4F81BC"/>
                </a:solidFill>
                <a:latin typeface="Arial"/>
                <a:cs typeface="Arial"/>
              </a:rPr>
              <a:t>GOVERNANCE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869"/>
              </a:spcBef>
            </a:pP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IL</a:t>
            </a:r>
            <a:r>
              <a:rPr dirty="0" sz="2000" spc="-85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BUSINESS</a:t>
            </a:r>
            <a:r>
              <a:rPr dirty="0" sz="2000" spc="-55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PLAN</a:t>
            </a:r>
            <a:r>
              <a:rPr dirty="0" sz="2000" spc="-55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E</a:t>
            </a:r>
            <a:r>
              <a:rPr dirty="0" sz="2000" spc="-55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GLI</a:t>
            </a:r>
            <a:r>
              <a:rPr dirty="0" sz="2000" spc="-120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ASSETTI</a:t>
            </a:r>
            <a:r>
              <a:rPr dirty="0" sz="2000" spc="-60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4F81BC"/>
                </a:solidFill>
                <a:latin typeface="Arial"/>
                <a:cs typeface="Arial"/>
              </a:rPr>
              <a:t>ORGANIZZATIVI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230"/>
              </a:spcBef>
            </a:pPr>
            <a:endParaRPr sz="2000">
              <a:latin typeface="Arial"/>
              <a:cs typeface="Arial"/>
            </a:endParaRPr>
          </a:p>
          <a:p>
            <a:pPr marL="12700" marR="352425">
              <a:lnSpc>
                <a:spcPts val="2080"/>
              </a:lnSpc>
              <a:spcBef>
                <a:spcPts val="5"/>
              </a:spcBef>
            </a:pP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BUSINESS</a:t>
            </a:r>
            <a:r>
              <a:rPr dirty="0" sz="2000" spc="-75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PLAN</a:t>
            </a:r>
            <a:r>
              <a:rPr dirty="0" sz="2000" spc="-65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E</a:t>
            </a:r>
            <a:r>
              <a:rPr dirty="0" sz="2000" spc="-55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LA</a:t>
            </a:r>
            <a:r>
              <a:rPr dirty="0" sz="2000" spc="-125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PREVENZIONE</a:t>
            </a:r>
            <a:r>
              <a:rPr dirty="0" sz="2000" spc="-70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DELLE</a:t>
            </a:r>
            <a:r>
              <a:rPr dirty="0" sz="2000" spc="-60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CRISI</a:t>
            </a:r>
            <a:r>
              <a:rPr dirty="0" sz="2000" spc="-75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spc="-25" b="1">
                <a:solidFill>
                  <a:srgbClr val="4F81BC"/>
                </a:solidFill>
                <a:latin typeface="Arial"/>
                <a:cs typeface="Arial"/>
              </a:rPr>
              <a:t>DI </a:t>
            </a:r>
            <a:r>
              <a:rPr dirty="0" sz="2000" spc="-10" b="1">
                <a:solidFill>
                  <a:srgbClr val="4F81BC"/>
                </a:solidFill>
                <a:latin typeface="Arial"/>
                <a:cs typeface="Arial"/>
              </a:rPr>
              <a:t>IMPRESA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27" name="object 27" descr=""/>
          <p:cNvGrpSpPr/>
          <p:nvPr/>
        </p:nvGrpSpPr>
        <p:grpSpPr>
          <a:xfrm>
            <a:off x="2743200" y="7962887"/>
            <a:ext cx="11430000" cy="863600"/>
            <a:chOff x="2743200" y="7962887"/>
            <a:chExt cx="11430000" cy="863600"/>
          </a:xfrm>
        </p:grpSpPr>
        <p:sp>
          <p:nvSpPr>
            <p:cNvPr id="28" name="object 28" descr=""/>
            <p:cNvSpPr/>
            <p:nvPr/>
          </p:nvSpPr>
          <p:spPr>
            <a:xfrm>
              <a:off x="2743200" y="8048244"/>
              <a:ext cx="11430000" cy="629920"/>
            </a:xfrm>
            <a:custGeom>
              <a:avLst/>
              <a:gdLst/>
              <a:ahLst/>
              <a:cxnLst/>
              <a:rect l="l" t="t" r="r" b="b"/>
              <a:pathLst>
                <a:path w="11430000" h="629920">
                  <a:moveTo>
                    <a:pt x="11430000" y="0"/>
                  </a:moveTo>
                  <a:lnTo>
                    <a:pt x="0" y="0"/>
                  </a:lnTo>
                  <a:lnTo>
                    <a:pt x="0" y="629411"/>
                  </a:lnTo>
                  <a:lnTo>
                    <a:pt x="11430000" y="629411"/>
                  </a:lnTo>
                  <a:lnTo>
                    <a:pt x="11430000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9" name="object 29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270504" y="7962887"/>
              <a:ext cx="8087106" cy="863358"/>
            </a:xfrm>
            <a:prstGeom prst="rect">
              <a:avLst/>
            </a:prstGeom>
          </p:spPr>
        </p:pic>
      </p:grpSp>
      <p:sp>
        <p:nvSpPr>
          <p:cNvPr id="30" name="object 30" descr=""/>
          <p:cNvSpPr txBox="1"/>
          <p:nvPr/>
        </p:nvSpPr>
        <p:spPr>
          <a:xfrm>
            <a:off x="2743200" y="8048243"/>
            <a:ext cx="11430000" cy="629920"/>
          </a:xfrm>
          <a:prstGeom prst="rect">
            <a:avLst/>
          </a:prstGeom>
          <a:ln w="9143">
            <a:solidFill>
              <a:srgbClr val="E8E7E2"/>
            </a:solidFill>
          </a:ln>
        </p:spPr>
        <p:txBody>
          <a:bodyPr wrap="square" lIns="0" tIns="43180" rIns="0" bIns="0" rtlCol="0" vert="horz">
            <a:spAutoFit/>
          </a:bodyPr>
          <a:lstStyle/>
          <a:p>
            <a:pPr marL="909955" marR="3800475">
              <a:lnSpc>
                <a:spcPts val="2080"/>
              </a:lnSpc>
              <a:spcBef>
                <a:spcPts val="340"/>
              </a:spcBef>
            </a:pP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IL</a:t>
            </a:r>
            <a:r>
              <a:rPr dirty="0" sz="2000" spc="-85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BUSINESS</a:t>
            </a:r>
            <a:r>
              <a:rPr dirty="0" sz="2000" spc="-50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PLAN,</a:t>
            </a:r>
            <a:r>
              <a:rPr dirty="0" sz="2000" spc="-60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GLI</a:t>
            </a:r>
            <a:r>
              <a:rPr dirty="0" sz="2000" spc="-120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ASSETTI</a:t>
            </a:r>
            <a:r>
              <a:rPr dirty="0" sz="2000" spc="-60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4F81BC"/>
                </a:solidFill>
                <a:latin typeface="Arial"/>
                <a:cs typeface="Arial"/>
              </a:rPr>
              <a:t>ORGANIZZATIVI</a:t>
            </a:r>
            <a:r>
              <a:rPr dirty="0" sz="2000" spc="-70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E</a:t>
            </a:r>
            <a:r>
              <a:rPr dirty="0" sz="2000" spc="-55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spc="-25" b="1">
                <a:solidFill>
                  <a:srgbClr val="4F81BC"/>
                </a:solidFill>
                <a:latin typeface="Arial"/>
                <a:cs typeface="Arial"/>
              </a:rPr>
              <a:t>LE </a:t>
            </a:r>
            <a:r>
              <a:rPr dirty="0" sz="2000" spc="-10" b="1">
                <a:solidFill>
                  <a:srgbClr val="4F81BC"/>
                </a:solidFill>
                <a:latin typeface="Arial"/>
                <a:cs typeface="Arial"/>
              </a:rPr>
              <a:t>LINEA</a:t>
            </a:r>
            <a:r>
              <a:rPr dirty="0" sz="2000" spc="-105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4F81BC"/>
                </a:solidFill>
                <a:latin typeface="Arial"/>
                <a:cs typeface="Arial"/>
              </a:rPr>
              <a:t>GUIDA</a:t>
            </a:r>
            <a:r>
              <a:rPr dirty="0" sz="2000" spc="-95" b="1">
                <a:solidFill>
                  <a:srgbClr val="4F81BC"/>
                </a:solidFill>
                <a:latin typeface="Arial"/>
                <a:cs typeface="Arial"/>
              </a:rPr>
              <a:t> </a:t>
            </a:r>
            <a:r>
              <a:rPr dirty="0" sz="2000" spc="-25" b="1">
                <a:solidFill>
                  <a:srgbClr val="4F81BC"/>
                </a:solidFill>
                <a:latin typeface="Arial"/>
                <a:cs typeface="Arial"/>
              </a:rPr>
              <a:t>EBA</a:t>
            </a:r>
            <a:endParaRPr sz="2000">
              <a:latin typeface="Arial"/>
              <a:cs typeface="Arial"/>
            </a:endParaRPr>
          </a:p>
        </p:txBody>
      </p:sp>
      <p:sp>
        <p:nvSpPr>
          <p:cNvPr id="31" name="object 31" descr=""/>
          <p:cNvSpPr txBox="1"/>
          <p:nvPr/>
        </p:nvSpPr>
        <p:spPr>
          <a:xfrm>
            <a:off x="4690109" y="9383674"/>
            <a:ext cx="9213215" cy="3003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20</a:t>
            </a:r>
            <a:r>
              <a:rPr dirty="0" sz="1800" spc="-2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ottobre</a:t>
            </a:r>
            <a:r>
              <a:rPr dirty="0" sz="1800" spc="-4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2025</a:t>
            </a:r>
            <a:r>
              <a:rPr dirty="0" sz="1800" spc="-2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Roma</a:t>
            </a:r>
            <a:r>
              <a:rPr dirty="0" sz="1800" spc="-1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4F81BC"/>
                </a:solidFill>
                <a:latin typeface="Calibri"/>
                <a:cs typeface="Calibri"/>
              </a:rPr>
              <a:t>Palazzo</a:t>
            </a:r>
            <a:r>
              <a:rPr dirty="0" sz="1800" spc="-4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4F81BC"/>
                </a:solidFill>
                <a:latin typeface="Calibri"/>
                <a:cs typeface="Calibri"/>
              </a:rPr>
              <a:t>Valentini</a:t>
            </a:r>
            <a:r>
              <a:rPr dirty="0" sz="1800" spc="-5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–</a:t>
            </a:r>
            <a:r>
              <a:rPr dirty="0" sz="1800" spc="-2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Convegno</a:t>
            </a:r>
            <a:r>
              <a:rPr dirty="0" sz="1800" spc="-6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4F81BC"/>
                </a:solidFill>
                <a:latin typeface="Calibri"/>
                <a:cs typeface="Calibri"/>
              </a:rPr>
              <a:t>«Sostenibilità</a:t>
            </a:r>
            <a:r>
              <a:rPr dirty="0" sz="1800" spc="-6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e</a:t>
            </a:r>
            <a:r>
              <a:rPr dirty="0" sz="1800" spc="-2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Business</a:t>
            </a:r>
            <a:r>
              <a:rPr dirty="0" sz="1800" spc="-2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Continuity</a:t>
            </a:r>
            <a:r>
              <a:rPr dirty="0" sz="1800" spc="-5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4F81BC"/>
                </a:solidFill>
                <a:latin typeface="Calibri"/>
                <a:cs typeface="Calibri"/>
              </a:rPr>
              <a:t>(AISL_O)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-3"/>
            <a:ext cx="18288000" cy="10287000"/>
            <a:chOff x="0" y="-3"/>
            <a:chExt cx="18288000" cy="10287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8137886" cy="10286999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18003012" y="-3"/>
              <a:ext cx="284480" cy="10287000"/>
            </a:xfrm>
            <a:custGeom>
              <a:avLst/>
              <a:gdLst/>
              <a:ahLst/>
              <a:cxnLst/>
              <a:rect l="l" t="t" r="r" b="b"/>
              <a:pathLst>
                <a:path w="284480" h="10287000">
                  <a:moveTo>
                    <a:pt x="284378" y="0"/>
                  </a:moveTo>
                  <a:lnTo>
                    <a:pt x="0" y="0"/>
                  </a:lnTo>
                  <a:lnTo>
                    <a:pt x="0" y="10287000"/>
                  </a:lnTo>
                  <a:lnTo>
                    <a:pt x="284378" y="10287000"/>
                  </a:lnTo>
                  <a:lnTo>
                    <a:pt x="284378" y="0"/>
                  </a:lnTo>
                  <a:close/>
                </a:path>
              </a:pathLst>
            </a:custGeom>
            <a:solidFill>
              <a:srgbClr val="D92A04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182738" y="223011"/>
            <a:ext cx="15433675" cy="512445"/>
          </a:xfrm>
          <a:prstGeom prst="rect"/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3925"/>
              </a:lnSpc>
              <a:tabLst>
                <a:tab pos="4177029" algn="l"/>
                <a:tab pos="5401945" algn="l"/>
                <a:tab pos="8280400" algn="l"/>
                <a:tab pos="9880600" algn="l"/>
                <a:tab pos="11105515" algn="l"/>
                <a:tab pos="13185140" algn="l"/>
              </a:tabLst>
            </a:pPr>
            <a:r>
              <a:rPr dirty="0" sz="3600" spc="160">
                <a:solidFill>
                  <a:srgbClr val="FFFFFF"/>
                </a:solidFill>
              </a:rPr>
              <a:t>L’</a:t>
            </a:r>
            <a:r>
              <a:rPr dirty="0" sz="3600" spc="-645">
                <a:solidFill>
                  <a:srgbClr val="FFFFFF"/>
                </a:solidFill>
              </a:rPr>
              <a:t> </a:t>
            </a:r>
            <a:r>
              <a:rPr dirty="0" sz="3600" spc="290">
                <a:solidFill>
                  <a:srgbClr val="FFFFFF"/>
                </a:solidFill>
              </a:rPr>
              <a:t>IMPORTANZA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195">
                <a:solidFill>
                  <a:srgbClr val="FFFFFF"/>
                </a:solidFill>
              </a:rPr>
              <a:t>DEL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95">
                <a:solidFill>
                  <a:srgbClr val="FFFFFF"/>
                </a:solidFill>
              </a:rPr>
              <a:t>BUSINESS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25">
                <a:solidFill>
                  <a:srgbClr val="FFFFFF"/>
                </a:solidFill>
              </a:rPr>
              <a:t>PLAN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195">
                <a:solidFill>
                  <a:srgbClr val="FFFFFF"/>
                </a:solidFill>
              </a:rPr>
              <a:t>NEL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60">
                <a:solidFill>
                  <a:srgbClr val="FFFFFF"/>
                </a:solidFill>
              </a:rPr>
              <a:t>NUOVO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70">
                <a:solidFill>
                  <a:srgbClr val="FFFFFF"/>
                </a:solidFill>
              </a:rPr>
              <a:t>CODICE</a:t>
            </a:r>
            <a:endParaRPr sz="3600"/>
          </a:p>
        </p:txBody>
      </p:sp>
      <p:sp>
        <p:nvSpPr>
          <p:cNvPr id="6" name="object 6" descr=""/>
          <p:cNvSpPr txBox="1"/>
          <p:nvPr/>
        </p:nvSpPr>
        <p:spPr>
          <a:xfrm>
            <a:off x="7725282" y="1045972"/>
            <a:ext cx="2171700" cy="512445"/>
          </a:xfrm>
          <a:prstGeom prst="rect">
            <a:avLst/>
          </a:prstGeom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 marL="635">
              <a:lnSpc>
                <a:spcPts val="3925"/>
              </a:lnSpc>
              <a:tabLst>
                <a:tab pos="722630" algn="l"/>
              </a:tabLst>
            </a:pPr>
            <a:r>
              <a:rPr dirty="0" sz="3600" spc="155" b="1">
                <a:solidFill>
                  <a:srgbClr val="FFFFFF"/>
                </a:solidFill>
                <a:latin typeface="Arial"/>
                <a:cs typeface="Arial"/>
              </a:rPr>
              <a:t>DI</a:t>
            </a:r>
            <a:r>
              <a:rPr dirty="0" sz="3600" b="1">
                <a:solidFill>
                  <a:srgbClr val="FFFFFF"/>
                </a:solidFill>
                <a:latin typeface="Arial"/>
                <a:cs typeface="Arial"/>
              </a:rPr>
              <a:t>	</a:t>
            </a:r>
            <a:r>
              <a:rPr dirty="0" sz="3600" spc="270" b="1">
                <a:solidFill>
                  <a:srgbClr val="FFFFFF"/>
                </a:solidFill>
                <a:latin typeface="Arial"/>
                <a:cs typeface="Arial"/>
              </a:rPr>
              <a:t>CRISI</a:t>
            </a:r>
            <a:endParaRPr sz="3600">
              <a:latin typeface="Arial"/>
              <a:cs typeface="Arial"/>
            </a:endParaRPr>
          </a:p>
        </p:txBody>
      </p:sp>
      <p:grpSp>
        <p:nvGrpSpPr>
          <p:cNvPr id="7" name="object 7" descr=""/>
          <p:cNvGrpSpPr/>
          <p:nvPr/>
        </p:nvGrpSpPr>
        <p:grpSpPr>
          <a:xfrm>
            <a:off x="434340" y="2424683"/>
            <a:ext cx="16186785" cy="4732020"/>
            <a:chOff x="434340" y="2424683"/>
            <a:chExt cx="16186785" cy="4732020"/>
          </a:xfrm>
        </p:grpSpPr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361675" y="2429255"/>
              <a:ext cx="6259068" cy="4727448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34340" y="2424683"/>
              <a:ext cx="8862060" cy="2247899"/>
            </a:xfrm>
            <a:prstGeom prst="rect">
              <a:avLst/>
            </a:prstGeom>
          </p:spPr>
        </p:pic>
      </p:grpSp>
      <p:sp>
        <p:nvSpPr>
          <p:cNvPr id="10" name="object 10" descr=""/>
          <p:cNvSpPr txBox="1"/>
          <p:nvPr/>
        </p:nvSpPr>
        <p:spPr>
          <a:xfrm>
            <a:off x="435863" y="2426207"/>
            <a:ext cx="8860790" cy="2246630"/>
          </a:xfrm>
          <a:prstGeom prst="rect">
            <a:avLst/>
          </a:prstGeom>
          <a:ln w="9144">
            <a:solidFill>
              <a:srgbClr val="1F487C"/>
            </a:solidFill>
          </a:ln>
        </p:spPr>
        <p:txBody>
          <a:bodyPr wrap="square" lIns="0" tIns="38735" rIns="0" bIns="0" rtlCol="0" vert="horz">
            <a:spAutoFit/>
          </a:bodyPr>
          <a:lstStyle/>
          <a:p>
            <a:pPr algn="just" marL="91440" marR="81915">
              <a:lnSpc>
                <a:spcPct val="100000"/>
              </a:lnSpc>
              <a:spcBef>
                <a:spcPts val="305"/>
              </a:spcBef>
            </a:pP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Obiettivo</a:t>
            </a:r>
            <a:r>
              <a:rPr dirty="0" u="sng" sz="2000" spc="14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del</a:t>
            </a:r>
            <a:r>
              <a:rPr dirty="0" u="sng" sz="2000" spc="16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nuovo</a:t>
            </a:r>
            <a:r>
              <a:rPr dirty="0" u="sng" sz="2000" spc="15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Codice</a:t>
            </a:r>
            <a:r>
              <a:rPr dirty="0" u="sng" sz="2000" spc="16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è</a:t>
            </a:r>
            <a:r>
              <a:rPr dirty="0" sz="2000" spc="15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quello</a:t>
            </a:r>
            <a:r>
              <a:rPr dirty="0" sz="2000" spc="16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5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cercare</a:t>
            </a:r>
            <a:r>
              <a:rPr dirty="0" sz="2000" spc="15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5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risanare</a:t>
            </a:r>
            <a:r>
              <a:rPr dirty="0" sz="2000" spc="15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con</a:t>
            </a:r>
            <a:r>
              <a:rPr dirty="0" sz="2000" spc="150" i="1">
                <a:latin typeface="Arial"/>
                <a:cs typeface="Arial"/>
              </a:rPr>
              <a:t>  </a:t>
            </a:r>
            <a:r>
              <a:rPr dirty="0" sz="2000" spc="-25" i="1">
                <a:latin typeface="Arial"/>
                <a:cs typeface="Arial"/>
              </a:rPr>
              <a:t>una </a:t>
            </a:r>
            <a:r>
              <a:rPr dirty="0" sz="2000" i="1">
                <a:latin typeface="Arial"/>
                <a:cs typeface="Arial"/>
              </a:rPr>
              <a:t>ristrutturazione</a:t>
            </a:r>
            <a:r>
              <a:rPr dirty="0" sz="2000" spc="37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le</a:t>
            </a:r>
            <a:r>
              <a:rPr dirty="0" sz="2000" spc="37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azienda</a:t>
            </a:r>
            <a:r>
              <a:rPr dirty="0" sz="2000" spc="37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37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eventuale</a:t>
            </a:r>
            <a:r>
              <a:rPr dirty="0" sz="2000" spc="37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stato</a:t>
            </a:r>
            <a:r>
              <a:rPr dirty="0" sz="2000" spc="36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37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difficoltà,</a:t>
            </a:r>
            <a:r>
              <a:rPr dirty="0" sz="2000" spc="370" i="1">
                <a:latin typeface="Arial"/>
                <a:cs typeface="Arial"/>
              </a:rPr>
              <a:t>    </a:t>
            </a:r>
            <a:r>
              <a:rPr dirty="0" sz="2000" spc="-10" i="1">
                <a:latin typeface="Arial"/>
                <a:cs typeface="Arial"/>
              </a:rPr>
              <a:t>grazie </a:t>
            </a:r>
            <a:r>
              <a:rPr dirty="0" sz="2000" i="1">
                <a:latin typeface="Arial"/>
                <a:cs typeface="Arial"/>
              </a:rPr>
              <a:t>all’attivazione</a:t>
            </a:r>
            <a:r>
              <a:rPr dirty="0" sz="2000" spc="1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sistemi</a:t>
            </a:r>
            <a:r>
              <a:rPr dirty="0" sz="2000" spc="1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65" i="1">
                <a:latin typeface="Arial"/>
                <a:cs typeface="Arial"/>
              </a:rPr>
              <a:t> </a:t>
            </a:r>
            <a:r>
              <a:rPr dirty="0" sz="2000" b="1" i="1">
                <a:latin typeface="Arial"/>
                <a:cs typeface="Arial"/>
              </a:rPr>
              <a:t>prevenzione</a:t>
            </a:r>
            <a:r>
              <a:rPr dirty="0" sz="2000" spc="165" b="1" i="1">
                <a:latin typeface="Arial"/>
                <a:cs typeface="Arial"/>
              </a:rPr>
              <a:t> </a:t>
            </a:r>
            <a:r>
              <a:rPr dirty="0" sz="2000" b="1" i="1">
                <a:latin typeface="Arial"/>
                <a:cs typeface="Arial"/>
              </a:rPr>
              <a:t>e</a:t>
            </a:r>
            <a:r>
              <a:rPr dirty="0" sz="2000" spc="170" b="1" i="1">
                <a:latin typeface="Arial"/>
                <a:cs typeface="Arial"/>
              </a:rPr>
              <a:t> </a:t>
            </a:r>
            <a:r>
              <a:rPr dirty="0" sz="2000" b="1" i="1">
                <a:latin typeface="Arial"/>
                <a:cs typeface="Arial"/>
              </a:rPr>
              <a:t>di</a:t>
            </a:r>
            <a:r>
              <a:rPr dirty="0" sz="2000" spc="165" b="1" i="1">
                <a:latin typeface="Arial"/>
                <a:cs typeface="Arial"/>
              </a:rPr>
              <a:t> </a:t>
            </a:r>
            <a:r>
              <a:rPr dirty="0" sz="2000" b="1" i="1">
                <a:latin typeface="Arial"/>
                <a:cs typeface="Arial"/>
              </a:rPr>
              <a:t>valutazione</a:t>
            </a:r>
            <a:r>
              <a:rPr dirty="0" sz="2000" spc="150" b="1" i="1">
                <a:latin typeface="Arial"/>
                <a:cs typeface="Arial"/>
              </a:rPr>
              <a:t> </a:t>
            </a:r>
            <a:r>
              <a:rPr dirty="0" sz="2000" b="1" i="1">
                <a:latin typeface="Arial"/>
                <a:cs typeface="Arial"/>
              </a:rPr>
              <a:t>tempestiva</a:t>
            </a:r>
            <a:r>
              <a:rPr dirty="0" sz="2000" spc="180" b="1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delle </a:t>
            </a:r>
            <a:r>
              <a:rPr dirty="0" sz="2000" i="1">
                <a:latin typeface="Arial"/>
                <a:cs typeface="Arial"/>
              </a:rPr>
              <a:t>diverse</a:t>
            </a:r>
            <a:r>
              <a:rPr dirty="0" sz="2000" spc="23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situazioni</a:t>
            </a:r>
            <a:r>
              <a:rPr dirty="0" sz="2000" spc="23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24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potenziale</a:t>
            </a:r>
            <a:r>
              <a:rPr dirty="0" sz="2000" spc="24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crisi</a:t>
            </a:r>
            <a:r>
              <a:rPr dirty="0" sz="2000" spc="24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23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prima</a:t>
            </a:r>
            <a:r>
              <a:rPr dirty="0" sz="2000" spc="24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che</a:t>
            </a:r>
            <a:r>
              <a:rPr dirty="0" sz="2000" spc="23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queste</a:t>
            </a:r>
            <a:r>
              <a:rPr dirty="0" sz="2000" spc="240" i="1">
                <a:latin typeface="Arial"/>
                <a:cs typeface="Arial"/>
              </a:rPr>
              <a:t>  </a:t>
            </a:r>
            <a:r>
              <a:rPr dirty="0" sz="2000" spc="-10" i="1">
                <a:latin typeface="Arial"/>
                <a:cs typeface="Arial"/>
              </a:rPr>
              <a:t>divengano </a:t>
            </a:r>
            <a:r>
              <a:rPr dirty="0" sz="2000" i="1">
                <a:latin typeface="Arial"/>
                <a:cs typeface="Arial"/>
              </a:rPr>
              <a:t>conclamate</a:t>
            </a:r>
            <a:r>
              <a:rPr dirty="0" sz="2000" spc="114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1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si</a:t>
            </a:r>
            <a:r>
              <a:rPr dirty="0" sz="2000" spc="1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trasformino</a:t>
            </a:r>
            <a:r>
              <a:rPr dirty="0" sz="2000" spc="1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1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uno</a:t>
            </a:r>
            <a:r>
              <a:rPr dirty="0" sz="2000" spc="114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stato</a:t>
            </a:r>
            <a:r>
              <a:rPr dirty="0" sz="2000" spc="1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2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insolvenza,</a:t>
            </a:r>
            <a:r>
              <a:rPr dirty="0" sz="2000" spc="1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</a:t>
            </a:r>
            <a:r>
              <a:rPr dirty="0" sz="2000" spc="1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12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conseguente </a:t>
            </a:r>
            <a:r>
              <a:rPr dirty="0" sz="2000" i="1">
                <a:latin typeface="Arial"/>
                <a:cs typeface="Arial"/>
              </a:rPr>
              <a:t>chiusura</a:t>
            </a:r>
            <a:r>
              <a:rPr dirty="0" sz="2000" spc="-10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dell’impresa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stessa.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1" name="object 11" descr=""/>
          <p:cNvGrpSpPr/>
          <p:nvPr/>
        </p:nvGrpSpPr>
        <p:grpSpPr>
          <a:xfrm>
            <a:off x="435863" y="4849367"/>
            <a:ext cx="8861425" cy="2535555"/>
            <a:chOff x="435863" y="4849367"/>
            <a:chExt cx="8861425" cy="2535555"/>
          </a:xfrm>
        </p:grpSpPr>
        <p:pic>
          <p:nvPicPr>
            <p:cNvPr id="12" name="object 12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343399" y="4861559"/>
              <a:ext cx="686562" cy="639318"/>
            </a:xfrm>
            <a:prstGeom prst="rect">
              <a:avLst/>
            </a:prstGeom>
          </p:spPr>
        </p:pic>
        <p:sp>
          <p:nvSpPr>
            <p:cNvPr id="13" name="object 13" descr=""/>
            <p:cNvSpPr/>
            <p:nvPr/>
          </p:nvSpPr>
          <p:spPr>
            <a:xfrm>
              <a:off x="4344161" y="4862321"/>
              <a:ext cx="685800" cy="638810"/>
            </a:xfrm>
            <a:custGeom>
              <a:avLst/>
              <a:gdLst/>
              <a:ahLst/>
              <a:cxnLst/>
              <a:rect l="l" t="t" r="r" b="b"/>
              <a:pathLst>
                <a:path w="685800" h="638810">
                  <a:moveTo>
                    <a:pt x="0" y="319277"/>
                  </a:moveTo>
                  <a:lnTo>
                    <a:pt x="171450" y="319277"/>
                  </a:lnTo>
                  <a:lnTo>
                    <a:pt x="171450" y="0"/>
                  </a:lnTo>
                  <a:lnTo>
                    <a:pt x="514350" y="0"/>
                  </a:lnTo>
                  <a:lnTo>
                    <a:pt x="514350" y="319277"/>
                  </a:lnTo>
                  <a:lnTo>
                    <a:pt x="685800" y="319277"/>
                  </a:lnTo>
                  <a:lnTo>
                    <a:pt x="342900" y="638555"/>
                  </a:lnTo>
                  <a:lnTo>
                    <a:pt x="0" y="319277"/>
                  </a:lnTo>
                  <a:close/>
                </a:path>
              </a:pathLst>
            </a:custGeom>
            <a:ln w="25908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35863" y="5753100"/>
              <a:ext cx="8861297" cy="1631442"/>
            </a:xfrm>
            <a:prstGeom prst="rect">
              <a:avLst/>
            </a:prstGeom>
          </p:spPr>
        </p:pic>
      </p:grpSp>
      <p:sp>
        <p:nvSpPr>
          <p:cNvPr id="15" name="object 15" descr=""/>
          <p:cNvSpPr txBox="1"/>
          <p:nvPr/>
        </p:nvSpPr>
        <p:spPr>
          <a:xfrm>
            <a:off x="436626" y="5753861"/>
            <a:ext cx="8860790" cy="1630680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8735" rIns="0" bIns="0" rtlCol="0" vert="horz">
            <a:spAutoFit/>
          </a:bodyPr>
          <a:lstStyle/>
          <a:p>
            <a:pPr algn="just" marL="90805" marR="83820">
              <a:lnSpc>
                <a:spcPct val="100000"/>
              </a:lnSpc>
              <a:spcBef>
                <a:spcPts val="305"/>
              </a:spcBef>
            </a:pP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L’adeguato</a:t>
            </a:r>
            <a:r>
              <a:rPr dirty="0" u="sng" sz="2000" spc="229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assetto</a:t>
            </a:r>
            <a:r>
              <a:rPr dirty="0" u="sng" sz="2000" spc="24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amministrativo</a:t>
            </a:r>
            <a:r>
              <a:rPr dirty="0" u="sng" sz="2000" spc="24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deve</a:t>
            </a:r>
            <a:r>
              <a:rPr dirty="0" sz="2000" spc="2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garantire</a:t>
            </a:r>
            <a:r>
              <a:rPr dirty="0" sz="2000" spc="2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2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tal</a:t>
            </a:r>
            <a:r>
              <a:rPr dirty="0" sz="2000" spc="2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senso</a:t>
            </a:r>
            <a:r>
              <a:rPr dirty="0" sz="2000" spc="2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un</a:t>
            </a:r>
            <a:r>
              <a:rPr dirty="0" sz="2000" spc="24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processo </a:t>
            </a:r>
            <a:r>
              <a:rPr dirty="0" sz="2000" i="1">
                <a:latin typeface="Arial"/>
                <a:cs typeface="Arial"/>
              </a:rPr>
              <a:t>decisionale</a:t>
            </a:r>
            <a:r>
              <a:rPr dirty="0" sz="2000" spc="3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ed</a:t>
            </a:r>
            <a:r>
              <a:rPr dirty="0" sz="2000" spc="3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un’operatività</a:t>
            </a:r>
            <a:r>
              <a:rPr dirty="0" sz="2000" spc="3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gestionale</a:t>
            </a:r>
            <a:r>
              <a:rPr dirty="0" sz="2000" spc="3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dell’impresa</a:t>
            </a:r>
            <a:r>
              <a:rPr dirty="0" sz="2000" spc="3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caratterizzata</a:t>
            </a:r>
            <a:r>
              <a:rPr dirty="0" sz="2000" spc="3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da</a:t>
            </a:r>
            <a:r>
              <a:rPr dirty="0" sz="2000" spc="370" i="1">
                <a:latin typeface="Arial"/>
                <a:cs typeface="Arial"/>
              </a:rPr>
              <a:t> </a:t>
            </a:r>
            <a:r>
              <a:rPr dirty="0" sz="2000" spc="-25" i="1">
                <a:latin typeface="Arial"/>
                <a:cs typeface="Arial"/>
              </a:rPr>
              <a:t>una </a:t>
            </a:r>
            <a:r>
              <a:rPr dirty="0" sz="2000" i="1">
                <a:latin typeface="Arial"/>
                <a:cs typeface="Arial"/>
              </a:rPr>
              <a:t>costante</a:t>
            </a:r>
            <a:r>
              <a:rPr dirty="0" sz="2000" spc="30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attività</a:t>
            </a:r>
            <a:r>
              <a:rPr dirty="0" sz="2000" spc="3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3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pianificazione,</a:t>
            </a:r>
            <a:r>
              <a:rPr dirty="0" sz="2000" spc="3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programmazione</a:t>
            </a:r>
            <a:r>
              <a:rPr dirty="0" sz="2000" spc="3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3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controllo</a:t>
            </a:r>
            <a:r>
              <a:rPr dirty="0" sz="2000" spc="31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dell’impresa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(con</a:t>
            </a:r>
            <a:r>
              <a:rPr dirty="0" u="sng" sz="2000" spc="-3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approccio</a:t>
            </a:r>
            <a:r>
              <a:rPr dirty="0" u="sng" sz="2000" spc="-2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c.d.</a:t>
            </a:r>
            <a:r>
              <a:rPr dirty="0" u="sng" sz="2000" spc="-4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Look</a:t>
            </a:r>
            <a:r>
              <a:rPr dirty="0" u="sng" sz="2000" spc="-2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spc="-1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Forward).</a:t>
            </a:r>
            <a:endParaRPr sz="2000">
              <a:latin typeface="Arial"/>
              <a:cs typeface="Arial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5505450" y="9383674"/>
            <a:ext cx="9213850" cy="3003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20</a:t>
            </a:r>
            <a:r>
              <a:rPr dirty="0" sz="1800" spc="-2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ottobre</a:t>
            </a:r>
            <a:r>
              <a:rPr dirty="0" sz="1800" spc="-4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2025</a:t>
            </a:r>
            <a:r>
              <a:rPr dirty="0" sz="1800" spc="-2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Roma</a:t>
            </a:r>
            <a:r>
              <a:rPr dirty="0" sz="1800" spc="-1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4F81BC"/>
                </a:solidFill>
                <a:latin typeface="Calibri"/>
                <a:cs typeface="Calibri"/>
              </a:rPr>
              <a:t>Palazzo</a:t>
            </a:r>
            <a:r>
              <a:rPr dirty="0" sz="1800" spc="-4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4F81BC"/>
                </a:solidFill>
                <a:latin typeface="Calibri"/>
                <a:cs typeface="Calibri"/>
              </a:rPr>
              <a:t>Valentini</a:t>
            </a:r>
            <a:r>
              <a:rPr dirty="0" sz="1800" spc="-5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–</a:t>
            </a:r>
            <a:r>
              <a:rPr dirty="0" sz="1800" spc="-2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Convegno</a:t>
            </a:r>
            <a:r>
              <a:rPr dirty="0" sz="1800" spc="-6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4F81BC"/>
                </a:solidFill>
                <a:latin typeface="Calibri"/>
                <a:cs typeface="Calibri"/>
              </a:rPr>
              <a:t>«Sostenibilità</a:t>
            </a:r>
            <a:r>
              <a:rPr dirty="0" sz="1800" spc="-6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e</a:t>
            </a:r>
            <a:r>
              <a:rPr dirty="0" sz="1800" spc="-2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Business</a:t>
            </a:r>
            <a:r>
              <a:rPr dirty="0" sz="1800" spc="-2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Continuity</a:t>
            </a:r>
            <a:r>
              <a:rPr dirty="0" sz="1800" spc="-4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4F81BC"/>
                </a:solidFill>
                <a:latin typeface="Calibri"/>
                <a:cs typeface="Calibri"/>
              </a:rPr>
              <a:t>(AISL_O)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143982" cy="10287000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-23672" y="-27940"/>
            <a:ext cx="8318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065">
              <a:lnSpc>
                <a:spcPct val="100000"/>
              </a:lnSpc>
              <a:spcBef>
                <a:spcPts val="100"/>
              </a:spcBef>
            </a:pPr>
            <a:r>
              <a:rPr dirty="0" sz="1800" spc="-50">
                <a:latin typeface="Calibri"/>
                <a:cs typeface="Calibri"/>
              </a:rPr>
              <a:t>I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574548" y="-3"/>
            <a:ext cx="17713325" cy="10287000"/>
            <a:chOff x="574548" y="-3"/>
            <a:chExt cx="17713325" cy="10287000"/>
          </a:xfrm>
        </p:grpSpPr>
        <p:sp>
          <p:nvSpPr>
            <p:cNvPr id="5" name="object 5" descr=""/>
            <p:cNvSpPr/>
            <p:nvPr/>
          </p:nvSpPr>
          <p:spPr>
            <a:xfrm>
              <a:off x="18003011" y="-3"/>
              <a:ext cx="284480" cy="10287000"/>
            </a:xfrm>
            <a:custGeom>
              <a:avLst/>
              <a:gdLst/>
              <a:ahLst/>
              <a:cxnLst/>
              <a:rect l="l" t="t" r="r" b="b"/>
              <a:pathLst>
                <a:path w="284480" h="10287000">
                  <a:moveTo>
                    <a:pt x="284378" y="0"/>
                  </a:moveTo>
                  <a:lnTo>
                    <a:pt x="0" y="0"/>
                  </a:lnTo>
                  <a:lnTo>
                    <a:pt x="0" y="10287000"/>
                  </a:lnTo>
                  <a:lnTo>
                    <a:pt x="284378" y="10287000"/>
                  </a:lnTo>
                  <a:lnTo>
                    <a:pt x="284378" y="0"/>
                  </a:lnTo>
                  <a:close/>
                </a:path>
              </a:pathLst>
            </a:custGeom>
            <a:solidFill>
              <a:srgbClr val="D92A0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361676" y="1865376"/>
              <a:ext cx="7164324" cy="7441692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74548" y="1967483"/>
              <a:ext cx="8360664" cy="1633727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182738" y="223011"/>
            <a:ext cx="15433675" cy="512445"/>
          </a:xfrm>
          <a:prstGeom prst="rect"/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3925"/>
              </a:lnSpc>
              <a:tabLst>
                <a:tab pos="4177029" algn="l"/>
                <a:tab pos="5401945" algn="l"/>
                <a:tab pos="8280400" algn="l"/>
                <a:tab pos="9880600" algn="l"/>
                <a:tab pos="11105515" algn="l"/>
                <a:tab pos="13185140" algn="l"/>
              </a:tabLst>
            </a:pPr>
            <a:r>
              <a:rPr dirty="0" sz="3600" spc="160">
                <a:solidFill>
                  <a:srgbClr val="FFFFFF"/>
                </a:solidFill>
              </a:rPr>
              <a:t>L’</a:t>
            </a:r>
            <a:r>
              <a:rPr dirty="0" sz="3600" spc="-645">
                <a:solidFill>
                  <a:srgbClr val="FFFFFF"/>
                </a:solidFill>
              </a:rPr>
              <a:t> </a:t>
            </a:r>
            <a:r>
              <a:rPr dirty="0" sz="3600" spc="290">
                <a:solidFill>
                  <a:srgbClr val="FFFFFF"/>
                </a:solidFill>
              </a:rPr>
              <a:t>IMPORTANZA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195">
                <a:solidFill>
                  <a:srgbClr val="FFFFFF"/>
                </a:solidFill>
              </a:rPr>
              <a:t>DEL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95">
                <a:solidFill>
                  <a:srgbClr val="FFFFFF"/>
                </a:solidFill>
              </a:rPr>
              <a:t>BUSINESS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25">
                <a:solidFill>
                  <a:srgbClr val="FFFFFF"/>
                </a:solidFill>
              </a:rPr>
              <a:t>PLAN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195">
                <a:solidFill>
                  <a:srgbClr val="FFFFFF"/>
                </a:solidFill>
              </a:rPr>
              <a:t>NEL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60">
                <a:solidFill>
                  <a:srgbClr val="FFFFFF"/>
                </a:solidFill>
              </a:rPr>
              <a:t>NUOVO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70">
                <a:solidFill>
                  <a:srgbClr val="FFFFFF"/>
                </a:solidFill>
              </a:rPr>
              <a:t>CODICE</a:t>
            </a:r>
            <a:endParaRPr sz="3600"/>
          </a:p>
        </p:txBody>
      </p:sp>
      <p:sp>
        <p:nvSpPr>
          <p:cNvPr id="9" name="object 9" descr=""/>
          <p:cNvSpPr txBox="1"/>
          <p:nvPr/>
        </p:nvSpPr>
        <p:spPr>
          <a:xfrm>
            <a:off x="7725282" y="1045972"/>
            <a:ext cx="2171700" cy="512445"/>
          </a:xfrm>
          <a:prstGeom prst="rect">
            <a:avLst/>
          </a:prstGeom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 marL="635">
              <a:lnSpc>
                <a:spcPts val="3925"/>
              </a:lnSpc>
              <a:tabLst>
                <a:tab pos="722630" algn="l"/>
              </a:tabLst>
            </a:pPr>
            <a:r>
              <a:rPr dirty="0" sz="3600" spc="155" b="1">
                <a:solidFill>
                  <a:srgbClr val="FFFFFF"/>
                </a:solidFill>
                <a:latin typeface="Arial"/>
                <a:cs typeface="Arial"/>
              </a:rPr>
              <a:t>DI</a:t>
            </a:r>
            <a:r>
              <a:rPr dirty="0" sz="3600" b="1">
                <a:solidFill>
                  <a:srgbClr val="FFFFFF"/>
                </a:solidFill>
                <a:latin typeface="Arial"/>
                <a:cs typeface="Arial"/>
              </a:rPr>
              <a:t>	</a:t>
            </a:r>
            <a:r>
              <a:rPr dirty="0" sz="3600" spc="270" b="1">
                <a:solidFill>
                  <a:srgbClr val="FFFFFF"/>
                </a:solidFill>
                <a:latin typeface="Arial"/>
                <a:cs typeface="Arial"/>
              </a:rPr>
              <a:t>CRISI</a:t>
            </a:r>
            <a:endParaRPr sz="3600">
              <a:latin typeface="Arial"/>
              <a:cs typeface="Arial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576072" y="1969007"/>
            <a:ext cx="8359140" cy="1632585"/>
          </a:xfrm>
          <a:prstGeom prst="rect">
            <a:avLst/>
          </a:prstGeom>
          <a:ln w="9144">
            <a:solidFill>
              <a:srgbClr val="1F487C"/>
            </a:solidFill>
          </a:ln>
        </p:spPr>
        <p:txBody>
          <a:bodyPr wrap="square" lIns="0" tIns="38100" rIns="0" bIns="0" rtlCol="0" vert="horz">
            <a:spAutoFit/>
          </a:bodyPr>
          <a:lstStyle/>
          <a:p>
            <a:pPr algn="just" marL="36195" marR="29209">
              <a:lnSpc>
                <a:spcPct val="100000"/>
              </a:lnSpc>
              <a:spcBef>
                <a:spcPts val="300"/>
              </a:spcBef>
            </a:pP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4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riforma</a:t>
            </a:r>
            <a:r>
              <a:rPr dirty="0" sz="2000" spc="5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della</a:t>
            </a:r>
            <a:r>
              <a:rPr dirty="0" sz="2000" spc="4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crisi</a:t>
            </a:r>
            <a:r>
              <a:rPr dirty="0" sz="2000" spc="4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d’impresa</a:t>
            </a:r>
            <a:r>
              <a:rPr dirty="0" sz="2000" spc="5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ha</a:t>
            </a:r>
            <a:r>
              <a:rPr dirty="0" sz="2000" spc="4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come</a:t>
            </a:r>
            <a:r>
              <a:rPr dirty="0" sz="2000" spc="4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scopo</a:t>
            </a:r>
            <a:r>
              <a:rPr dirty="0" sz="2000" spc="4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principale</a:t>
            </a:r>
            <a:r>
              <a:rPr dirty="0" sz="2000" spc="5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quello</a:t>
            </a:r>
            <a:r>
              <a:rPr dirty="0" sz="2000" spc="45" i="1">
                <a:latin typeface="Arial"/>
                <a:cs typeface="Arial"/>
              </a:rPr>
              <a:t>  </a:t>
            </a:r>
            <a:r>
              <a:rPr dirty="0" sz="2000" spc="-25" i="1">
                <a:latin typeface="Arial"/>
                <a:cs typeface="Arial"/>
              </a:rPr>
              <a:t>di </a:t>
            </a:r>
            <a:r>
              <a:rPr dirty="0" sz="2000" i="1">
                <a:latin typeface="Arial"/>
                <a:cs typeface="Arial"/>
              </a:rPr>
              <a:t>attivare</a:t>
            </a:r>
            <a:r>
              <a:rPr dirty="0" sz="2000" spc="18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nelle</a:t>
            </a:r>
            <a:r>
              <a:rPr dirty="0" sz="2000" spc="19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imprese</a:t>
            </a:r>
            <a:r>
              <a:rPr dirty="0" sz="2000" spc="17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adeguati</a:t>
            </a:r>
            <a:r>
              <a:rPr dirty="0" sz="2000" spc="18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assetti</a:t>
            </a:r>
            <a:r>
              <a:rPr dirty="0" sz="2000" spc="18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18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grado</a:t>
            </a:r>
            <a:r>
              <a:rPr dirty="0" sz="2000" spc="19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8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fare</a:t>
            </a:r>
            <a:r>
              <a:rPr dirty="0" sz="2000" spc="185" i="1">
                <a:latin typeface="Arial"/>
                <a:cs typeface="Arial"/>
              </a:rPr>
              <a:t>  </a:t>
            </a:r>
            <a:r>
              <a:rPr dirty="0" sz="2000" spc="-10" i="1">
                <a:latin typeface="Arial"/>
                <a:cs typeface="Arial"/>
              </a:rPr>
              <a:t>emergere </a:t>
            </a:r>
            <a:r>
              <a:rPr dirty="0" sz="2000" i="1">
                <a:latin typeface="Arial"/>
                <a:cs typeface="Arial"/>
              </a:rPr>
              <a:t>tempestivamente</a:t>
            </a:r>
            <a:r>
              <a:rPr dirty="0" sz="2000" spc="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</a:t>
            </a:r>
            <a:r>
              <a:rPr dirty="0" sz="2000" spc="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segnali</a:t>
            </a:r>
            <a:r>
              <a:rPr dirty="0" sz="2000" spc="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crisi</a:t>
            </a:r>
            <a:r>
              <a:rPr dirty="0" sz="2000" spc="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</a:t>
            </a:r>
            <a:r>
              <a:rPr dirty="0" sz="2000" spc="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finalità</a:t>
            </a:r>
            <a:r>
              <a:rPr dirty="0" sz="2000" spc="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contenerne</a:t>
            </a:r>
            <a:r>
              <a:rPr dirty="0" sz="2000" spc="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gli</a:t>
            </a:r>
            <a:r>
              <a:rPr dirty="0" sz="2000" spc="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effetti</a:t>
            </a:r>
            <a:r>
              <a:rPr dirty="0" sz="2000" spc="70" i="1">
                <a:latin typeface="Arial"/>
                <a:cs typeface="Arial"/>
              </a:rPr>
              <a:t> </a:t>
            </a:r>
            <a:r>
              <a:rPr dirty="0" sz="2000" spc="-50" i="1">
                <a:latin typeface="Arial"/>
                <a:cs typeface="Arial"/>
              </a:rPr>
              <a:t>e </a:t>
            </a:r>
            <a:r>
              <a:rPr dirty="0" sz="2000" i="1">
                <a:latin typeface="Arial"/>
                <a:cs typeface="Arial"/>
              </a:rPr>
              <a:t>cosi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assicurando</a:t>
            </a:r>
            <a:r>
              <a:rPr dirty="0" u="sng" sz="2000" spc="-5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la</a:t>
            </a:r>
            <a:r>
              <a:rPr dirty="0" u="sng" sz="2000" spc="-2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continuità</a:t>
            </a:r>
            <a:r>
              <a:rPr dirty="0" u="sng" sz="2000" spc="-4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spc="-1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aziendale.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11" name="object 11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74548" y="4771644"/>
            <a:ext cx="8360664" cy="1633727"/>
          </a:xfrm>
          <a:prstGeom prst="rect">
            <a:avLst/>
          </a:prstGeom>
        </p:spPr>
      </p:pic>
      <p:sp>
        <p:nvSpPr>
          <p:cNvPr id="12" name="object 12" descr=""/>
          <p:cNvSpPr txBox="1"/>
          <p:nvPr/>
        </p:nvSpPr>
        <p:spPr>
          <a:xfrm>
            <a:off x="576072" y="4773167"/>
            <a:ext cx="8359140" cy="1632585"/>
          </a:xfrm>
          <a:prstGeom prst="rect">
            <a:avLst/>
          </a:prstGeom>
          <a:ln w="9144">
            <a:solidFill>
              <a:srgbClr val="1F487C"/>
            </a:solidFill>
          </a:ln>
        </p:spPr>
        <p:txBody>
          <a:bodyPr wrap="square" lIns="0" tIns="38735" rIns="0" bIns="0" rtlCol="0" vert="horz">
            <a:spAutoFit/>
          </a:bodyPr>
          <a:lstStyle/>
          <a:p>
            <a:pPr algn="just" marL="36195" marR="27940">
              <a:lnSpc>
                <a:spcPct val="100000"/>
              </a:lnSpc>
              <a:spcBef>
                <a:spcPts val="305"/>
              </a:spcBef>
            </a:pP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3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valutazione</a:t>
            </a:r>
            <a:r>
              <a:rPr dirty="0" sz="2000" spc="409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predittiva</a:t>
            </a:r>
            <a:r>
              <a:rPr dirty="0" sz="2000" spc="40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della</a:t>
            </a:r>
            <a:r>
              <a:rPr dirty="0" sz="2000" spc="40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crisi</a:t>
            </a:r>
            <a:r>
              <a:rPr dirty="0" sz="2000" spc="409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40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impresa</a:t>
            </a:r>
            <a:r>
              <a:rPr dirty="0" sz="2000" spc="409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3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40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salvaguardia</a:t>
            </a:r>
            <a:r>
              <a:rPr dirty="0" sz="2000" spc="409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della </a:t>
            </a:r>
            <a:r>
              <a:rPr dirty="0" sz="2000" i="1">
                <a:latin typeface="Arial"/>
                <a:cs typeface="Arial"/>
              </a:rPr>
              <a:t>continuità</a:t>
            </a:r>
            <a:r>
              <a:rPr dirty="0" sz="2000" spc="1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aziendale</a:t>
            </a:r>
            <a:r>
              <a:rPr dirty="0" sz="2000" spc="1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"Going</a:t>
            </a:r>
            <a:r>
              <a:rPr dirty="0" sz="2000" spc="1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Concern",</a:t>
            </a:r>
            <a:r>
              <a:rPr dirty="0" sz="2000" spc="1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sono</a:t>
            </a:r>
            <a:r>
              <a:rPr dirty="0" sz="2000" spc="1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</a:t>
            </a:r>
            <a:r>
              <a:rPr dirty="0" sz="2000" spc="1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primari</a:t>
            </a:r>
            <a:r>
              <a:rPr dirty="0" sz="2000" spc="1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scopi</a:t>
            </a:r>
            <a:r>
              <a:rPr dirty="0" sz="2000" spc="1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della</a:t>
            </a:r>
            <a:r>
              <a:rPr dirty="0" sz="2000" spc="13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riforma, </a:t>
            </a:r>
            <a:r>
              <a:rPr dirty="0" sz="2000" i="1">
                <a:latin typeface="Arial"/>
                <a:cs typeface="Arial"/>
              </a:rPr>
              <a:t>da</a:t>
            </a:r>
            <a:r>
              <a:rPr dirty="0" sz="2000" spc="13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raggiungere</a:t>
            </a:r>
            <a:r>
              <a:rPr dirty="0" sz="2000" spc="14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attraverso</a:t>
            </a:r>
            <a:r>
              <a:rPr dirty="0" sz="2000" spc="13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l’istituzione</a:t>
            </a:r>
            <a:r>
              <a:rPr dirty="0" sz="2000" spc="14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14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applicazione</a:t>
            </a:r>
            <a:r>
              <a:rPr dirty="0" sz="2000" spc="13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nelle</a:t>
            </a:r>
            <a:r>
              <a:rPr dirty="0" sz="2000" spc="140" i="1">
                <a:latin typeface="Arial"/>
                <a:cs typeface="Arial"/>
              </a:rPr>
              <a:t>  </a:t>
            </a:r>
            <a:r>
              <a:rPr dirty="0" sz="2000" spc="-10" i="1">
                <a:latin typeface="Arial"/>
                <a:cs typeface="Arial"/>
              </a:rPr>
              <a:t>imprese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adeguati</a:t>
            </a:r>
            <a:r>
              <a:rPr dirty="0" sz="2000" spc="-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assetti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organizzativi,</a:t>
            </a:r>
            <a:r>
              <a:rPr dirty="0" sz="2000" spc="-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amministrativi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contabili.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3" name="object 13" descr=""/>
          <p:cNvGrpSpPr/>
          <p:nvPr/>
        </p:nvGrpSpPr>
        <p:grpSpPr>
          <a:xfrm>
            <a:off x="522731" y="3692652"/>
            <a:ext cx="8465185" cy="5615305"/>
            <a:chOff x="522731" y="3692652"/>
            <a:chExt cx="8465185" cy="5615305"/>
          </a:xfrm>
        </p:grpSpPr>
        <p:pic>
          <p:nvPicPr>
            <p:cNvPr id="14" name="object 14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101084" y="3704844"/>
              <a:ext cx="1075181" cy="1005077"/>
            </a:xfrm>
            <a:prstGeom prst="rect">
              <a:avLst/>
            </a:prstGeom>
          </p:spPr>
        </p:pic>
        <p:sp>
          <p:nvSpPr>
            <p:cNvPr id="15" name="object 15" descr=""/>
            <p:cNvSpPr/>
            <p:nvPr/>
          </p:nvSpPr>
          <p:spPr>
            <a:xfrm>
              <a:off x="4101846" y="3705606"/>
              <a:ext cx="1074420" cy="1004569"/>
            </a:xfrm>
            <a:custGeom>
              <a:avLst/>
              <a:gdLst/>
              <a:ahLst/>
              <a:cxnLst/>
              <a:rect l="l" t="t" r="r" b="b"/>
              <a:pathLst>
                <a:path w="1074420" h="1004570">
                  <a:moveTo>
                    <a:pt x="0" y="502158"/>
                  </a:moveTo>
                  <a:lnTo>
                    <a:pt x="268604" y="502158"/>
                  </a:lnTo>
                  <a:lnTo>
                    <a:pt x="268604" y="0"/>
                  </a:lnTo>
                  <a:lnTo>
                    <a:pt x="805814" y="0"/>
                  </a:lnTo>
                  <a:lnTo>
                    <a:pt x="805814" y="502158"/>
                  </a:lnTo>
                  <a:lnTo>
                    <a:pt x="1074419" y="502158"/>
                  </a:lnTo>
                  <a:lnTo>
                    <a:pt x="537209" y="1004316"/>
                  </a:lnTo>
                  <a:lnTo>
                    <a:pt x="0" y="502158"/>
                  </a:lnTo>
                  <a:close/>
                </a:path>
              </a:pathLst>
            </a:custGeom>
            <a:ln w="25908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6" name="object 16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962399" y="6510528"/>
              <a:ext cx="1075182" cy="1003554"/>
            </a:xfrm>
            <a:prstGeom prst="rect">
              <a:avLst/>
            </a:prstGeom>
          </p:spPr>
        </p:pic>
        <p:sp>
          <p:nvSpPr>
            <p:cNvPr id="17" name="object 17" descr=""/>
            <p:cNvSpPr/>
            <p:nvPr/>
          </p:nvSpPr>
          <p:spPr>
            <a:xfrm>
              <a:off x="3963161" y="6511290"/>
              <a:ext cx="1074420" cy="1003300"/>
            </a:xfrm>
            <a:custGeom>
              <a:avLst/>
              <a:gdLst/>
              <a:ahLst/>
              <a:cxnLst/>
              <a:rect l="l" t="t" r="r" b="b"/>
              <a:pathLst>
                <a:path w="1074420" h="1003300">
                  <a:moveTo>
                    <a:pt x="0" y="501395"/>
                  </a:moveTo>
                  <a:lnTo>
                    <a:pt x="268604" y="501395"/>
                  </a:lnTo>
                  <a:lnTo>
                    <a:pt x="268604" y="0"/>
                  </a:lnTo>
                  <a:lnTo>
                    <a:pt x="805814" y="0"/>
                  </a:lnTo>
                  <a:lnTo>
                    <a:pt x="805814" y="501395"/>
                  </a:lnTo>
                  <a:lnTo>
                    <a:pt x="1074420" y="501395"/>
                  </a:lnTo>
                  <a:lnTo>
                    <a:pt x="537210" y="1002791"/>
                  </a:lnTo>
                  <a:lnTo>
                    <a:pt x="0" y="501395"/>
                  </a:lnTo>
                  <a:close/>
                </a:path>
              </a:pathLst>
            </a:custGeom>
            <a:ln w="25908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2731" y="7706867"/>
              <a:ext cx="8465058" cy="1600962"/>
            </a:xfrm>
            <a:prstGeom prst="rect">
              <a:avLst/>
            </a:prstGeom>
          </p:spPr>
        </p:pic>
      </p:grpSp>
      <p:sp>
        <p:nvSpPr>
          <p:cNvPr id="19" name="object 19" descr=""/>
          <p:cNvSpPr txBox="1"/>
          <p:nvPr/>
        </p:nvSpPr>
        <p:spPr>
          <a:xfrm>
            <a:off x="523494" y="7707630"/>
            <a:ext cx="8464550" cy="1600200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8735" rIns="0" bIns="0" rtlCol="0" vert="horz">
            <a:spAutoFit/>
          </a:bodyPr>
          <a:lstStyle/>
          <a:p>
            <a:pPr algn="just" marL="34925" marR="27940">
              <a:lnSpc>
                <a:spcPct val="100000"/>
              </a:lnSpc>
              <a:spcBef>
                <a:spcPts val="305"/>
              </a:spcBef>
            </a:pPr>
            <a:r>
              <a:rPr dirty="0" sz="2000" i="1">
                <a:latin typeface="Arial"/>
                <a:cs typeface="Arial"/>
              </a:rPr>
              <a:t>Con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l’introduzione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secondo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comma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dell’art.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2086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Cc,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il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legislatore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ha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spc="-25" i="1">
                <a:latin typeface="Arial"/>
                <a:cs typeface="Arial"/>
              </a:rPr>
              <a:t>in </a:t>
            </a:r>
            <a:r>
              <a:rPr dirty="0" sz="2000" i="1">
                <a:latin typeface="Arial"/>
                <a:cs typeface="Arial"/>
              </a:rPr>
              <a:t>tal</a:t>
            </a:r>
            <a:r>
              <a:rPr dirty="0" sz="2000" spc="1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senso</a:t>
            </a:r>
            <a:r>
              <a:rPr dirty="0" sz="2000" spc="1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richiesto</a:t>
            </a:r>
            <a:r>
              <a:rPr dirty="0" sz="2000" spc="1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agli</a:t>
            </a:r>
            <a:r>
              <a:rPr dirty="0" sz="2000" spc="1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imprenditori</a:t>
            </a:r>
            <a:r>
              <a:rPr dirty="0" sz="2000" spc="1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attuare</a:t>
            </a:r>
            <a:r>
              <a:rPr dirty="0" sz="2000" spc="1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una</a:t>
            </a:r>
            <a:r>
              <a:rPr dirty="0" sz="2000" spc="1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logica</a:t>
            </a:r>
            <a:r>
              <a:rPr dirty="0" sz="2000" spc="1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6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pianificazione </a:t>
            </a:r>
            <a:r>
              <a:rPr dirty="0" sz="2000" i="1">
                <a:latin typeface="Arial"/>
                <a:cs typeface="Arial"/>
              </a:rPr>
              <a:t>strategica</a:t>
            </a:r>
            <a:r>
              <a:rPr dirty="0" sz="2000" spc="3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3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programmazione</a:t>
            </a:r>
            <a:r>
              <a:rPr dirty="0" sz="2000" spc="3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economica</a:t>
            </a:r>
            <a:r>
              <a:rPr dirty="0" sz="2000" spc="38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finanziaria,</a:t>
            </a:r>
            <a:r>
              <a:rPr dirty="0" sz="2000" spc="3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evitando</a:t>
            </a:r>
            <a:r>
              <a:rPr dirty="0" sz="2000" spc="3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37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gestire </a:t>
            </a:r>
            <a:r>
              <a:rPr dirty="0" sz="2000" i="1">
                <a:latin typeface="Arial"/>
                <a:cs typeface="Arial"/>
              </a:rPr>
              <a:t>senza</a:t>
            </a:r>
            <a:r>
              <a:rPr dirty="0" sz="2000" spc="-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strumenti</a:t>
            </a:r>
            <a:r>
              <a:rPr dirty="0" sz="2000" spc="-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monitoraggio</a:t>
            </a:r>
            <a:r>
              <a:rPr dirty="0" sz="2000" spc="-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controllo</a:t>
            </a:r>
            <a:r>
              <a:rPr dirty="0" sz="2000" spc="-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l’attività</a:t>
            </a:r>
            <a:r>
              <a:rPr dirty="0" sz="2000" spc="-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impresa.</a:t>
            </a:r>
            <a:endParaRPr sz="2000">
              <a:latin typeface="Arial"/>
              <a:cs typeface="Arial"/>
            </a:endParaRPr>
          </a:p>
        </p:txBody>
      </p:sp>
      <p:sp>
        <p:nvSpPr>
          <p:cNvPr id="20" name="object 20" descr=""/>
          <p:cNvSpPr txBox="1"/>
          <p:nvPr/>
        </p:nvSpPr>
        <p:spPr>
          <a:xfrm>
            <a:off x="4886325" y="9654641"/>
            <a:ext cx="921385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20</a:t>
            </a:r>
            <a:r>
              <a:rPr dirty="0" sz="1800" spc="-3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ottobre</a:t>
            </a:r>
            <a:r>
              <a:rPr dirty="0" sz="1800" spc="-4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2025</a:t>
            </a:r>
            <a:r>
              <a:rPr dirty="0" sz="1800" spc="-2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Roma</a:t>
            </a:r>
            <a:r>
              <a:rPr dirty="0" sz="1800" spc="-1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4F81BC"/>
                </a:solidFill>
                <a:latin typeface="Calibri"/>
                <a:cs typeface="Calibri"/>
              </a:rPr>
              <a:t>Palazzo</a:t>
            </a:r>
            <a:r>
              <a:rPr dirty="0" sz="1800" spc="-4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4F81BC"/>
                </a:solidFill>
                <a:latin typeface="Calibri"/>
                <a:cs typeface="Calibri"/>
              </a:rPr>
              <a:t>Valentini</a:t>
            </a:r>
            <a:r>
              <a:rPr dirty="0" sz="1800" spc="-4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–</a:t>
            </a:r>
            <a:r>
              <a:rPr dirty="0" sz="1800" spc="-2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Convegno</a:t>
            </a:r>
            <a:r>
              <a:rPr dirty="0" sz="1800" spc="-6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4F81BC"/>
                </a:solidFill>
                <a:latin typeface="Calibri"/>
                <a:cs typeface="Calibri"/>
              </a:rPr>
              <a:t>«Sostenibilità</a:t>
            </a:r>
            <a:r>
              <a:rPr dirty="0" sz="1800" spc="-6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e</a:t>
            </a:r>
            <a:r>
              <a:rPr dirty="0" sz="1800" spc="-3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Business</a:t>
            </a:r>
            <a:r>
              <a:rPr dirty="0" sz="1800" spc="-2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Continuity</a:t>
            </a:r>
            <a:r>
              <a:rPr dirty="0" sz="1800" spc="-5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4F81BC"/>
                </a:solidFill>
                <a:latin typeface="Calibri"/>
                <a:cs typeface="Calibri"/>
              </a:rPr>
              <a:t>(AISL_O)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-3"/>
            <a:ext cx="18288000" cy="10287000"/>
            <a:chOff x="0" y="-3"/>
            <a:chExt cx="18288000" cy="10287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8003012" cy="10287000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18003012" y="-3"/>
              <a:ext cx="284480" cy="10287000"/>
            </a:xfrm>
            <a:custGeom>
              <a:avLst/>
              <a:gdLst/>
              <a:ahLst/>
              <a:cxnLst/>
              <a:rect l="l" t="t" r="r" b="b"/>
              <a:pathLst>
                <a:path w="284480" h="10287000">
                  <a:moveTo>
                    <a:pt x="284378" y="0"/>
                  </a:moveTo>
                  <a:lnTo>
                    <a:pt x="0" y="0"/>
                  </a:lnTo>
                  <a:lnTo>
                    <a:pt x="0" y="10287000"/>
                  </a:lnTo>
                  <a:lnTo>
                    <a:pt x="284378" y="10287000"/>
                  </a:lnTo>
                  <a:lnTo>
                    <a:pt x="284378" y="0"/>
                  </a:lnTo>
                  <a:close/>
                </a:path>
              </a:pathLst>
            </a:custGeom>
            <a:solidFill>
              <a:srgbClr val="D92A04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182738" y="223011"/>
            <a:ext cx="15433675" cy="512445"/>
          </a:xfrm>
          <a:prstGeom prst="rect"/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3925"/>
              </a:lnSpc>
              <a:tabLst>
                <a:tab pos="4177029" algn="l"/>
                <a:tab pos="5401945" algn="l"/>
                <a:tab pos="8280400" algn="l"/>
                <a:tab pos="9880600" algn="l"/>
                <a:tab pos="11105515" algn="l"/>
                <a:tab pos="13185140" algn="l"/>
              </a:tabLst>
            </a:pPr>
            <a:r>
              <a:rPr dirty="0" sz="3600" spc="160">
                <a:solidFill>
                  <a:srgbClr val="FFFFFF"/>
                </a:solidFill>
              </a:rPr>
              <a:t>L’</a:t>
            </a:r>
            <a:r>
              <a:rPr dirty="0" sz="3600" spc="-645">
                <a:solidFill>
                  <a:srgbClr val="FFFFFF"/>
                </a:solidFill>
              </a:rPr>
              <a:t> </a:t>
            </a:r>
            <a:r>
              <a:rPr dirty="0" sz="3600" spc="290">
                <a:solidFill>
                  <a:srgbClr val="FFFFFF"/>
                </a:solidFill>
              </a:rPr>
              <a:t>IMPORTANZA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195">
                <a:solidFill>
                  <a:srgbClr val="FFFFFF"/>
                </a:solidFill>
              </a:rPr>
              <a:t>DEL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95">
                <a:solidFill>
                  <a:srgbClr val="FFFFFF"/>
                </a:solidFill>
              </a:rPr>
              <a:t>BUSINESS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25">
                <a:solidFill>
                  <a:srgbClr val="FFFFFF"/>
                </a:solidFill>
              </a:rPr>
              <a:t>PLAN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195">
                <a:solidFill>
                  <a:srgbClr val="FFFFFF"/>
                </a:solidFill>
              </a:rPr>
              <a:t>NEL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60">
                <a:solidFill>
                  <a:srgbClr val="FFFFFF"/>
                </a:solidFill>
              </a:rPr>
              <a:t>NUOVO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70">
                <a:solidFill>
                  <a:srgbClr val="FFFFFF"/>
                </a:solidFill>
              </a:rPr>
              <a:t>CODICE</a:t>
            </a:r>
            <a:endParaRPr sz="3600"/>
          </a:p>
        </p:txBody>
      </p:sp>
      <p:sp>
        <p:nvSpPr>
          <p:cNvPr id="6" name="object 6" descr=""/>
          <p:cNvSpPr txBox="1"/>
          <p:nvPr/>
        </p:nvSpPr>
        <p:spPr>
          <a:xfrm>
            <a:off x="7725282" y="1045972"/>
            <a:ext cx="2171700" cy="512445"/>
          </a:xfrm>
          <a:prstGeom prst="rect">
            <a:avLst/>
          </a:prstGeom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 marL="635">
              <a:lnSpc>
                <a:spcPts val="3925"/>
              </a:lnSpc>
              <a:tabLst>
                <a:tab pos="722630" algn="l"/>
              </a:tabLst>
            </a:pPr>
            <a:r>
              <a:rPr dirty="0" sz="3600" spc="155" b="1">
                <a:solidFill>
                  <a:srgbClr val="FFFFFF"/>
                </a:solidFill>
                <a:latin typeface="Arial"/>
                <a:cs typeface="Arial"/>
              </a:rPr>
              <a:t>DI</a:t>
            </a:r>
            <a:r>
              <a:rPr dirty="0" sz="3600" b="1">
                <a:solidFill>
                  <a:srgbClr val="FFFFFF"/>
                </a:solidFill>
                <a:latin typeface="Arial"/>
                <a:cs typeface="Arial"/>
              </a:rPr>
              <a:t>	</a:t>
            </a:r>
            <a:r>
              <a:rPr dirty="0" sz="3600" spc="270" b="1">
                <a:solidFill>
                  <a:srgbClr val="FFFFFF"/>
                </a:solidFill>
                <a:latin typeface="Arial"/>
                <a:cs typeface="Arial"/>
              </a:rPr>
              <a:t>CRISI</a:t>
            </a:r>
            <a:endParaRPr sz="3600">
              <a:latin typeface="Arial"/>
              <a:cs typeface="Arial"/>
            </a:endParaRPr>
          </a:p>
        </p:txBody>
      </p:sp>
      <p:grpSp>
        <p:nvGrpSpPr>
          <p:cNvPr id="7" name="object 7" descr=""/>
          <p:cNvGrpSpPr/>
          <p:nvPr/>
        </p:nvGrpSpPr>
        <p:grpSpPr>
          <a:xfrm>
            <a:off x="522731" y="2398776"/>
            <a:ext cx="16098519" cy="4269105"/>
            <a:chOff x="522731" y="2398776"/>
            <a:chExt cx="16098519" cy="4269105"/>
          </a:xfrm>
        </p:grpSpPr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361675" y="2398776"/>
              <a:ext cx="6259068" cy="4268724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22731" y="2490216"/>
              <a:ext cx="8536686" cy="1325117"/>
            </a:xfrm>
            <a:prstGeom prst="rect">
              <a:avLst/>
            </a:prstGeom>
          </p:spPr>
        </p:pic>
      </p:grpSp>
      <p:sp>
        <p:nvSpPr>
          <p:cNvPr id="10" name="object 10" descr=""/>
          <p:cNvSpPr txBox="1"/>
          <p:nvPr/>
        </p:nvSpPr>
        <p:spPr>
          <a:xfrm>
            <a:off x="523494" y="2490977"/>
            <a:ext cx="8536305" cy="1324610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8735" rIns="0" bIns="0" rtlCol="0" vert="horz">
            <a:spAutoFit/>
          </a:bodyPr>
          <a:lstStyle/>
          <a:p>
            <a:pPr algn="just" marL="34290" marR="27940">
              <a:lnSpc>
                <a:spcPct val="100000"/>
              </a:lnSpc>
              <a:spcBef>
                <a:spcPts val="305"/>
              </a:spcBef>
            </a:pP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2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normativa</a:t>
            </a:r>
            <a:r>
              <a:rPr dirty="0" sz="2000" spc="2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intende</a:t>
            </a:r>
            <a:r>
              <a:rPr dirty="0" sz="2000" spc="2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2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tal</a:t>
            </a:r>
            <a:r>
              <a:rPr dirty="0" sz="2000" spc="2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senso</a:t>
            </a:r>
            <a:r>
              <a:rPr dirty="0" sz="2000" spc="2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evitare</a:t>
            </a:r>
            <a:r>
              <a:rPr dirty="0" sz="2000" spc="28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il</a:t>
            </a:r>
            <a:r>
              <a:rPr dirty="0" sz="2000" spc="2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peggioramento</a:t>
            </a:r>
            <a:r>
              <a:rPr dirty="0" sz="2000" spc="2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dello</a:t>
            </a:r>
            <a:r>
              <a:rPr dirty="0" sz="2000" spc="2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stato</a:t>
            </a:r>
            <a:r>
              <a:rPr dirty="0" sz="2000" spc="275" i="1">
                <a:latin typeface="Arial"/>
                <a:cs typeface="Arial"/>
              </a:rPr>
              <a:t> </a:t>
            </a:r>
            <a:r>
              <a:rPr dirty="0" sz="2000" spc="-25" i="1">
                <a:latin typeface="Arial"/>
                <a:cs typeface="Arial"/>
              </a:rPr>
              <a:t>di </a:t>
            </a:r>
            <a:r>
              <a:rPr dirty="0" sz="2000" i="1">
                <a:latin typeface="Arial"/>
                <a:cs typeface="Arial"/>
              </a:rPr>
              <a:t>crisi</a:t>
            </a:r>
            <a:r>
              <a:rPr dirty="0" sz="2000" spc="18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delle</a:t>
            </a:r>
            <a:r>
              <a:rPr dirty="0" sz="2000" spc="17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imprese</a:t>
            </a:r>
            <a:r>
              <a:rPr dirty="0" sz="2000" spc="18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intercettando</a:t>
            </a:r>
            <a:r>
              <a:rPr dirty="0" sz="2000" spc="18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17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modo</a:t>
            </a:r>
            <a:r>
              <a:rPr dirty="0" sz="2000" spc="18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preventivo</a:t>
            </a:r>
            <a:r>
              <a:rPr dirty="0" sz="2000" spc="18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tale</a:t>
            </a:r>
            <a:r>
              <a:rPr dirty="0" sz="2000" spc="17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stato</a:t>
            </a:r>
            <a:r>
              <a:rPr dirty="0" sz="2000" spc="180" i="1">
                <a:latin typeface="Arial"/>
                <a:cs typeface="Arial"/>
              </a:rPr>
              <a:t>  </a:t>
            </a:r>
            <a:r>
              <a:rPr dirty="0" sz="2000" spc="-25" i="1">
                <a:latin typeface="Arial"/>
                <a:cs typeface="Arial"/>
              </a:rPr>
              <a:t>con </a:t>
            </a:r>
            <a:r>
              <a:rPr dirty="0" sz="2000" i="1">
                <a:latin typeface="Arial"/>
                <a:cs typeface="Arial"/>
              </a:rPr>
              <a:t>una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adeguato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controllo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dei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rischi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aziendali.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11" name="object 11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90727" y="5282184"/>
            <a:ext cx="8535162" cy="1323594"/>
          </a:xfrm>
          <a:prstGeom prst="rect">
            <a:avLst/>
          </a:prstGeom>
        </p:spPr>
      </p:pic>
      <p:sp>
        <p:nvSpPr>
          <p:cNvPr id="12" name="object 12" descr=""/>
          <p:cNvSpPr txBox="1"/>
          <p:nvPr/>
        </p:nvSpPr>
        <p:spPr>
          <a:xfrm>
            <a:off x="491490" y="5282946"/>
            <a:ext cx="8534400" cy="1323340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8100" rIns="0" bIns="0" rtlCol="0" vert="horz">
            <a:spAutoFit/>
          </a:bodyPr>
          <a:lstStyle/>
          <a:p>
            <a:pPr algn="just" marL="34925" marR="29209">
              <a:lnSpc>
                <a:spcPct val="100000"/>
              </a:lnSpc>
              <a:spcBef>
                <a:spcPts val="300"/>
              </a:spcBef>
            </a:pPr>
            <a:r>
              <a:rPr dirty="0" sz="2000" i="1">
                <a:latin typeface="Arial"/>
                <a:cs typeface="Arial"/>
              </a:rPr>
              <a:t>Va</a:t>
            </a:r>
            <a:r>
              <a:rPr dirty="0" sz="2000" spc="12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sottolineato</a:t>
            </a:r>
            <a:r>
              <a:rPr dirty="0" sz="2000" spc="13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infatti</a:t>
            </a:r>
            <a:r>
              <a:rPr dirty="0" sz="2000" spc="12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che</a:t>
            </a:r>
            <a:r>
              <a:rPr dirty="0" sz="2000" spc="12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per</a:t>
            </a:r>
            <a:r>
              <a:rPr dirty="0" sz="2000" spc="13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il</a:t>
            </a:r>
            <a:r>
              <a:rPr dirty="0" sz="2000" spc="13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nuovo</a:t>
            </a:r>
            <a:r>
              <a:rPr dirty="0" sz="2000" spc="12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codice</a:t>
            </a:r>
            <a:r>
              <a:rPr dirty="0" sz="2000" spc="12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della</a:t>
            </a:r>
            <a:r>
              <a:rPr dirty="0" sz="2000" spc="13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Crisi</a:t>
            </a:r>
            <a:r>
              <a:rPr dirty="0" sz="2000" spc="120" i="1">
                <a:latin typeface="Arial"/>
                <a:cs typeface="Arial"/>
              </a:rPr>
              <a:t>  </a:t>
            </a:r>
            <a:r>
              <a:rPr dirty="0" sz="2000" spc="-10" i="1">
                <a:latin typeface="Arial"/>
                <a:cs typeface="Arial"/>
              </a:rPr>
              <a:t>d'Impresa </a:t>
            </a:r>
            <a:r>
              <a:rPr dirty="0" sz="2000" i="1">
                <a:latin typeface="Arial"/>
                <a:cs typeface="Arial"/>
              </a:rPr>
              <a:t>applicare</a:t>
            </a:r>
            <a:r>
              <a:rPr dirty="0" sz="2000" spc="385" i="1">
                <a:latin typeface="Arial"/>
                <a:cs typeface="Arial"/>
              </a:rPr>
              <a:t>      </a:t>
            </a:r>
            <a:r>
              <a:rPr dirty="0" sz="2000" i="1">
                <a:latin typeface="Arial"/>
                <a:cs typeface="Arial"/>
              </a:rPr>
              <a:t>gli</a:t>
            </a:r>
            <a:r>
              <a:rPr dirty="0" sz="2000" spc="395" i="1">
                <a:latin typeface="Arial"/>
                <a:cs typeface="Arial"/>
              </a:rPr>
              <a:t>      </a:t>
            </a:r>
            <a:r>
              <a:rPr dirty="0" sz="2000" i="1">
                <a:latin typeface="Arial"/>
                <a:cs typeface="Arial"/>
              </a:rPr>
              <a:t>adeguati</a:t>
            </a:r>
            <a:r>
              <a:rPr dirty="0" sz="2000" spc="390" i="1">
                <a:latin typeface="Arial"/>
                <a:cs typeface="Arial"/>
              </a:rPr>
              <a:t>      </a:t>
            </a:r>
            <a:r>
              <a:rPr dirty="0" sz="2000" i="1">
                <a:latin typeface="Arial"/>
                <a:cs typeface="Arial"/>
              </a:rPr>
              <a:t>assetti</a:t>
            </a:r>
            <a:r>
              <a:rPr dirty="0" sz="2000" spc="390" i="1">
                <a:latin typeface="Arial"/>
                <a:cs typeface="Arial"/>
              </a:rPr>
              <a:t>      </a:t>
            </a:r>
            <a:r>
              <a:rPr dirty="0" sz="2000" i="1">
                <a:latin typeface="Arial"/>
                <a:cs typeface="Arial"/>
              </a:rPr>
              <a:t>dovrebbe</a:t>
            </a:r>
            <a:r>
              <a:rPr dirty="0" sz="2000" spc="390" i="1">
                <a:latin typeface="Arial"/>
                <a:cs typeface="Arial"/>
              </a:rPr>
              <a:t>      </a:t>
            </a:r>
            <a:r>
              <a:rPr dirty="0" sz="2000" spc="-10" i="1">
                <a:latin typeface="Arial"/>
                <a:cs typeface="Arial"/>
              </a:rPr>
              <a:t>essere </a:t>
            </a:r>
            <a:r>
              <a:rPr dirty="0" sz="2000" i="1">
                <a:latin typeface="Arial"/>
                <a:cs typeface="Arial"/>
              </a:rPr>
              <a:t>utile,</a:t>
            </a:r>
            <a:r>
              <a:rPr dirty="0" sz="2000" spc="-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per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evitare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preventivamente</a:t>
            </a:r>
            <a:r>
              <a:rPr dirty="0" sz="2000" spc="-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-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crisi</a:t>
            </a:r>
            <a:r>
              <a:rPr dirty="0" sz="2000" spc="-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-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non</a:t>
            </a:r>
            <a:r>
              <a:rPr dirty="0" sz="2000" spc="-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per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gestirla.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3" name="object 13" descr=""/>
          <p:cNvGrpSpPr/>
          <p:nvPr/>
        </p:nvGrpSpPr>
        <p:grpSpPr>
          <a:xfrm>
            <a:off x="4326635" y="4101084"/>
            <a:ext cx="864235" cy="864235"/>
            <a:chOff x="4326635" y="4101084"/>
            <a:chExt cx="864235" cy="864235"/>
          </a:xfrm>
        </p:grpSpPr>
        <p:sp>
          <p:nvSpPr>
            <p:cNvPr id="14" name="object 14" descr=""/>
            <p:cNvSpPr/>
            <p:nvPr/>
          </p:nvSpPr>
          <p:spPr>
            <a:xfrm>
              <a:off x="4339589" y="4114038"/>
              <a:ext cx="838200" cy="838200"/>
            </a:xfrm>
            <a:custGeom>
              <a:avLst/>
              <a:gdLst/>
              <a:ahLst/>
              <a:cxnLst/>
              <a:rect l="l" t="t" r="r" b="b"/>
              <a:pathLst>
                <a:path w="838200" h="838200">
                  <a:moveTo>
                    <a:pt x="628650" y="0"/>
                  </a:moveTo>
                  <a:lnTo>
                    <a:pt x="209550" y="0"/>
                  </a:lnTo>
                  <a:lnTo>
                    <a:pt x="209550" y="419100"/>
                  </a:lnTo>
                  <a:lnTo>
                    <a:pt x="0" y="419100"/>
                  </a:lnTo>
                  <a:lnTo>
                    <a:pt x="419100" y="838200"/>
                  </a:lnTo>
                  <a:lnTo>
                    <a:pt x="838200" y="419100"/>
                  </a:lnTo>
                  <a:lnTo>
                    <a:pt x="628650" y="419100"/>
                  </a:lnTo>
                  <a:lnTo>
                    <a:pt x="628650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4339589" y="4114038"/>
              <a:ext cx="838200" cy="838200"/>
            </a:xfrm>
            <a:custGeom>
              <a:avLst/>
              <a:gdLst/>
              <a:ahLst/>
              <a:cxnLst/>
              <a:rect l="l" t="t" r="r" b="b"/>
              <a:pathLst>
                <a:path w="838200" h="838200">
                  <a:moveTo>
                    <a:pt x="0" y="419100"/>
                  </a:moveTo>
                  <a:lnTo>
                    <a:pt x="209550" y="419100"/>
                  </a:lnTo>
                  <a:lnTo>
                    <a:pt x="209550" y="0"/>
                  </a:lnTo>
                  <a:lnTo>
                    <a:pt x="628650" y="0"/>
                  </a:lnTo>
                  <a:lnTo>
                    <a:pt x="628650" y="419100"/>
                  </a:lnTo>
                  <a:lnTo>
                    <a:pt x="838200" y="419100"/>
                  </a:lnTo>
                  <a:lnTo>
                    <a:pt x="419100" y="838200"/>
                  </a:lnTo>
                  <a:lnTo>
                    <a:pt x="0" y="419100"/>
                  </a:lnTo>
                  <a:close/>
                </a:path>
              </a:pathLst>
            </a:custGeom>
            <a:ln w="25908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6" name="object 16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30073" rIns="0" bIns="0" rtlCol="0" vert="horz">
            <a:spAutoFit/>
          </a:bodyPr>
          <a:lstStyle/>
          <a:p>
            <a:pPr marL="708660">
              <a:lnSpc>
                <a:spcPts val="1810"/>
              </a:lnSpc>
            </a:pPr>
            <a:r>
              <a:rPr dirty="0"/>
              <a:t>20</a:t>
            </a:r>
            <a:r>
              <a:rPr dirty="0" spc="-30"/>
              <a:t> </a:t>
            </a:r>
            <a:r>
              <a:rPr dirty="0"/>
              <a:t>ottobre</a:t>
            </a:r>
            <a:r>
              <a:rPr dirty="0" spc="-45"/>
              <a:t> </a:t>
            </a:r>
            <a:r>
              <a:rPr dirty="0"/>
              <a:t>2025</a:t>
            </a:r>
            <a:r>
              <a:rPr dirty="0" spc="-25"/>
              <a:t> </a:t>
            </a:r>
            <a:r>
              <a:rPr dirty="0"/>
              <a:t>Roma</a:t>
            </a:r>
            <a:r>
              <a:rPr dirty="0" spc="-15"/>
              <a:t> </a:t>
            </a:r>
            <a:r>
              <a:rPr dirty="0" spc="-10"/>
              <a:t>Palazzo</a:t>
            </a:r>
            <a:r>
              <a:rPr dirty="0" spc="-45"/>
              <a:t> </a:t>
            </a:r>
            <a:r>
              <a:rPr dirty="0" spc="-10"/>
              <a:t>Valentini</a:t>
            </a:r>
            <a:r>
              <a:rPr dirty="0" spc="-45"/>
              <a:t> </a:t>
            </a:r>
            <a:r>
              <a:rPr dirty="0"/>
              <a:t>–</a:t>
            </a:r>
            <a:r>
              <a:rPr dirty="0" spc="-25"/>
              <a:t> </a:t>
            </a:r>
            <a:r>
              <a:rPr dirty="0"/>
              <a:t>Convegno</a:t>
            </a:r>
            <a:r>
              <a:rPr dirty="0" spc="-60"/>
              <a:t> </a:t>
            </a:r>
            <a:r>
              <a:rPr dirty="0" spc="-10"/>
              <a:t>«Sostenibilità</a:t>
            </a:r>
            <a:r>
              <a:rPr dirty="0" spc="-60"/>
              <a:t> </a:t>
            </a:r>
            <a:r>
              <a:rPr dirty="0"/>
              <a:t>e</a:t>
            </a:r>
            <a:r>
              <a:rPr dirty="0" spc="-30"/>
              <a:t> </a:t>
            </a:r>
            <a:r>
              <a:rPr dirty="0"/>
              <a:t>Business</a:t>
            </a:r>
            <a:r>
              <a:rPr dirty="0" spc="-25"/>
              <a:t> </a:t>
            </a:r>
            <a:r>
              <a:rPr dirty="0"/>
              <a:t>Continuity</a:t>
            </a:r>
            <a:r>
              <a:rPr dirty="0" spc="-50"/>
              <a:t> </a:t>
            </a:r>
            <a:r>
              <a:rPr dirty="0" spc="-10"/>
              <a:t>(AISL_O)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18003012" cy="10287000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-12700" y="-27940"/>
            <a:ext cx="8318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50">
                <a:solidFill>
                  <a:srgbClr val="4F81BC"/>
                </a:solidFill>
                <a:latin typeface="Calibri"/>
                <a:cs typeface="Calibri"/>
              </a:rPr>
              <a:t>I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966216" y="-3"/>
            <a:ext cx="17321530" cy="10287000"/>
            <a:chOff x="966216" y="-3"/>
            <a:chExt cx="17321530" cy="10287000"/>
          </a:xfrm>
        </p:grpSpPr>
        <p:sp>
          <p:nvSpPr>
            <p:cNvPr id="5" name="object 5" descr=""/>
            <p:cNvSpPr/>
            <p:nvPr/>
          </p:nvSpPr>
          <p:spPr>
            <a:xfrm>
              <a:off x="18003011" y="-3"/>
              <a:ext cx="284480" cy="10287000"/>
            </a:xfrm>
            <a:custGeom>
              <a:avLst/>
              <a:gdLst/>
              <a:ahLst/>
              <a:cxnLst/>
              <a:rect l="l" t="t" r="r" b="b"/>
              <a:pathLst>
                <a:path w="284480" h="10287000">
                  <a:moveTo>
                    <a:pt x="284378" y="0"/>
                  </a:moveTo>
                  <a:lnTo>
                    <a:pt x="0" y="0"/>
                  </a:lnTo>
                  <a:lnTo>
                    <a:pt x="0" y="10287000"/>
                  </a:lnTo>
                  <a:lnTo>
                    <a:pt x="284378" y="10287000"/>
                  </a:lnTo>
                  <a:lnTo>
                    <a:pt x="284378" y="0"/>
                  </a:lnTo>
                  <a:close/>
                </a:path>
              </a:pathLst>
            </a:custGeom>
            <a:solidFill>
              <a:srgbClr val="D92A0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66216" y="1790699"/>
              <a:ext cx="8012430" cy="1687829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921635" y="394461"/>
            <a:ext cx="11626850" cy="512445"/>
          </a:xfrm>
          <a:prstGeom prst="rect"/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 marL="173355">
              <a:lnSpc>
                <a:spcPts val="3925"/>
              </a:lnSpc>
              <a:tabLst>
                <a:tab pos="843915" algn="l"/>
                <a:tab pos="3721100" algn="l"/>
                <a:tab pos="5323205" algn="l"/>
                <a:tab pos="5847080" algn="l"/>
                <a:tab pos="6191885" algn="l"/>
                <a:tab pos="8713470" algn="l"/>
              </a:tabLst>
            </a:pPr>
            <a:r>
              <a:rPr dirty="0" sz="3600" spc="135">
                <a:solidFill>
                  <a:srgbClr val="FFFFFF"/>
                </a:solidFill>
              </a:rPr>
              <a:t>IL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90">
                <a:solidFill>
                  <a:srgbClr val="FFFFFF"/>
                </a:solidFill>
              </a:rPr>
              <a:t>BUSINESS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25">
                <a:solidFill>
                  <a:srgbClr val="FFFFFF"/>
                </a:solidFill>
              </a:rPr>
              <a:t>PLAN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-50">
                <a:solidFill>
                  <a:srgbClr val="FFFFFF"/>
                </a:solidFill>
              </a:rPr>
              <a:t>E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-50">
                <a:solidFill>
                  <a:srgbClr val="FFFFFF"/>
                </a:solidFill>
              </a:rPr>
              <a:t>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90">
                <a:solidFill>
                  <a:srgbClr val="FFFFFF"/>
                </a:solidFill>
              </a:rPr>
              <a:t>PRINCIPI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85">
                <a:solidFill>
                  <a:srgbClr val="FFFFFF"/>
                </a:solidFill>
              </a:rPr>
              <a:t>CONTABILI</a:t>
            </a:r>
            <a:endParaRPr sz="3600"/>
          </a:p>
        </p:txBody>
      </p:sp>
      <p:sp>
        <p:nvSpPr>
          <p:cNvPr id="8" name="object 8" descr=""/>
          <p:cNvSpPr txBox="1"/>
          <p:nvPr/>
        </p:nvSpPr>
        <p:spPr>
          <a:xfrm>
            <a:off x="966977" y="1791461"/>
            <a:ext cx="8011795" cy="1687195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5715" rIns="0" bIns="0" rtlCol="0" vert="horz">
            <a:spAutoFit/>
          </a:bodyPr>
          <a:lstStyle/>
          <a:p>
            <a:pPr algn="just" marL="11430">
              <a:lnSpc>
                <a:spcPct val="100000"/>
              </a:lnSpc>
              <a:spcBef>
                <a:spcPts val="45"/>
              </a:spcBef>
            </a:pPr>
            <a:r>
              <a:rPr dirty="0" u="sng" sz="18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Anche</a:t>
            </a:r>
            <a:r>
              <a:rPr dirty="0" u="sng" sz="1800" spc="229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18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i</a:t>
            </a:r>
            <a:r>
              <a:rPr dirty="0" u="sng" sz="1800" spc="235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18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principi</a:t>
            </a:r>
            <a:r>
              <a:rPr dirty="0" u="sng" sz="1800" spc="245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18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contabili</a:t>
            </a:r>
            <a:r>
              <a:rPr dirty="0" u="sng" sz="1800" spc="24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18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nazionali</a:t>
            </a:r>
            <a:r>
              <a:rPr dirty="0" sz="1800" spc="235" b="1" i="1">
                <a:latin typeface="Arial"/>
                <a:cs typeface="Arial"/>
              </a:rPr>
              <a:t>  </a:t>
            </a:r>
            <a:r>
              <a:rPr dirty="0" sz="1800" i="1">
                <a:latin typeface="Arial"/>
                <a:cs typeface="Arial"/>
              </a:rPr>
              <a:t>hanno</a:t>
            </a:r>
            <a:r>
              <a:rPr dirty="0" sz="1800" spc="229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introdotto</a:t>
            </a:r>
            <a:r>
              <a:rPr dirty="0" sz="1800" spc="23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l’</a:t>
            </a:r>
            <a:r>
              <a:rPr dirty="0" sz="1800" b="1" i="1">
                <a:latin typeface="Arial"/>
                <a:cs typeface="Arial"/>
              </a:rPr>
              <a:t>OIC</a:t>
            </a:r>
            <a:r>
              <a:rPr dirty="0" sz="1800" spc="235" b="1" i="1">
                <a:latin typeface="Arial"/>
                <a:cs typeface="Arial"/>
              </a:rPr>
              <a:t> </a:t>
            </a:r>
            <a:r>
              <a:rPr dirty="0" sz="1800" b="1" i="1">
                <a:latin typeface="Arial"/>
                <a:cs typeface="Arial"/>
              </a:rPr>
              <a:t>9</a:t>
            </a:r>
            <a:r>
              <a:rPr dirty="0" sz="1800" spc="229" b="1" i="1">
                <a:latin typeface="Arial"/>
                <a:cs typeface="Arial"/>
              </a:rPr>
              <a:t> </a:t>
            </a:r>
            <a:r>
              <a:rPr dirty="0" sz="1800" spc="-10" i="1">
                <a:latin typeface="Arial"/>
                <a:cs typeface="Arial"/>
              </a:rPr>
              <a:t>(Svalutazioni </a:t>
            </a:r>
            <a:r>
              <a:rPr dirty="0" sz="1800" i="1">
                <a:latin typeface="Arial"/>
                <a:cs typeface="Arial"/>
              </a:rPr>
              <a:t>per</a:t>
            </a:r>
            <a:r>
              <a:rPr dirty="0" sz="1800" spc="4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perdite</a:t>
            </a:r>
            <a:r>
              <a:rPr dirty="0" sz="1800" spc="3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durevoli</a:t>
            </a:r>
            <a:r>
              <a:rPr dirty="0" sz="1800" spc="3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di</a:t>
            </a:r>
            <a:r>
              <a:rPr dirty="0" sz="1800" spc="3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valore</a:t>
            </a:r>
            <a:r>
              <a:rPr dirty="0" sz="1800" spc="35" i="1">
                <a:latin typeface="Arial"/>
                <a:cs typeface="Arial"/>
              </a:rPr>
              <a:t>  </a:t>
            </a:r>
            <a:r>
              <a:rPr dirty="0" sz="1800" i="1">
                <a:latin typeface="Arial"/>
                <a:cs typeface="Arial"/>
              </a:rPr>
              <a:t>delle</a:t>
            </a:r>
            <a:r>
              <a:rPr dirty="0" sz="1800" spc="4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immobilizzazioni</a:t>
            </a:r>
            <a:r>
              <a:rPr dirty="0" sz="1800" spc="4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materiali</a:t>
            </a:r>
            <a:r>
              <a:rPr dirty="0" sz="1800" spc="3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ed</a:t>
            </a:r>
            <a:r>
              <a:rPr dirty="0" sz="1800" spc="4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immateriali)</a:t>
            </a:r>
            <a:r>
              <a:rPr dirty="0" sz="1800" spc="40" i="1">
                <a:latin typeface="Arial"/>
                <a:cs typeface="Arial"/>
              </a:rPr>
              <a:t> </a:t>
            </a:r>
            <a:r>
              <a:rPr dirty="0" sz="1800" spc="-50" i="1">
                <a:latin typeface="Arial"/>
                <a:cs typeface="Arial"/>
              </a:rPr>
              <a:t>e </a:t>
            </a:r>
            <a:r>
              <a:rPr dirty="0" sz="1800" b="1" i="1">
                <a:latin typeface="Arial"/>
                <a:cs typeface="Arial"/>
              </a:rPr>
              <a:t>l’OIC</a:t>
            </a:r>
            <a:r>
              <a:rPr dirty="0" sz="1800" spc="-15" b="1" i="1">
                <a:latin typeface="Arial"/>
                <a:cs typeface="Arial"/>
              </a:rPr>
              <a:t> </a:t>
            </a:r>
            <a:r>
              <a:rPr dirty="0" sz="1800" b="1" i="1">
                <a:latin typeface="Arial"/>
                <a:cs typeface="Arial"/>
              </a:rPr>
              <a:t>11 </a:t>
            </a:r>
            <a:r>
              <a:rPr dirty="0" sz="1800" i="1">
                <a:latin typeface="Arial"/>
                <a:cs typeface="Arial"/>
              </a:rPr>
              <a:t>(Finalità</a:t>
            </a:r>
            <a:r>
              <a:rPr dirty="0" sz="1800" spc="-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e</a:t>
            </a:r>
            <a:r>
              <a:rPr dirty="0" sz="1800" spc="-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postulati</a:t>
            </a:r>
            <a:r>
              <a:rPr dirty="0" sz="1800" spc="-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di  bilancio)</a:t>
            </a:r>
            <a:r>
              <a:rPr dirty="0" sz="1800" spc="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che</a:t>
            </a:r>
            <a:r>
              <a:rPr dirty="0" sz="1800" spc="-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individuano nei</a:t>
            </a:r>
            <a:r>
              <a:rPr dirty="0" sz="1800" spc="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piani prospettici </a:t>
            </a:r>
            <a:r>
              <a:rPr dirty="0" sz="1800" spc="-25" i="1">
                <a:latin typeface="Arial"/>
                <a:cs typeface="Arial"/>
              </a:rPr>
              <a:t>la </a:t>
            </a:r>
            <a:r>
              <a:rPr dirty="0" sz="1800" i="1">
                <a:latin typeface="Arial"/>
                <a:cs typeface="Arial"/>
              </a:rPr>
              <a:t>base</a:t>
            </a:r>
            <a:r>
              <a:rPr dirty="0" sz="1800" spc="6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per</a:t>
            </a:r>
            <a:r>
              <a:rPr dirty="0" sz="1800" spc="9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la</a:t>
            </a:r>
            <a:r>
              <a:rPr dirty="0" sz="1800" spc="7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valutazione</a:t>
            </a:r>
            <a:r>
              <a:rPr dirty="0" sz="1800" spc="8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del</a:t>
            </a:r>
            <a:r>
              <a:rPr dirty="0" sz="1800" spc="80" i="1">
                <a:latin typeface="Arial"/>
                <a:cs typeface="Arial"/>
              </a:rPr>
              <a:t>  </a:t>
            </a:r>
            <a:r>
              <a:rPr dirty="0" sz="1800" i="1">
                <a:latin typeface="Arial"/>
                <a:cs typeface="Arial"/>
              </a:rPr>
              <a:t>mantenimento</a:t>
            </a:r>
            <a:r>
              <a:rPr dirty="0" sz="1800" spc="85" i="1">
                <a:latin typeface="Arial"/>
                <a:cs typeface="Arial"/>
              </a:rPr>
              <a:t> </a:t>
            </a:r>
            <a:r>
              <a:rPr dirty="0" u="sng" sz="18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della</a:t>
            </a:r>
            <a:r>
              <a:rPr dirty="0" u="sng" sz="1800" spc="75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18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sussistenza</a:t>
            </a:r>
            <a:r>
              <a:rPr dirty="0" u="sng" sz="1800" spc="7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18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e</a:t>
            </a:r>
            <a:r>
              <a:rPr dirty="0" u="sng" sz="1800" spc="7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18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della</a:t>
            </a:r>
            <a:r>
              <a:rPr dirty="0" u="sng" sz="1800" spc="75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1800" spc="-1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validità</a:t>
            </a:r>
            <a:r>
              <a:rPr dirty="0" sz="1800" spc="-10" b="1" i="1">
                <a:latin typeface="Arial"/>
                <a:cs typeface="Arial"/>
              </a:rPr>
              <a:t> </a:t>
            </a:r>
            <a:r>
              <a:rPr dirty="0" u="sng" sz="18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del</a:t>
            </a:r>
            <a:r>
              <a:rPr dirty="0" u="sng" sz="1800" spc="455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18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presupposto</a:t>
            </a:r>
            <a:r>
              <a:rPr dirty="0" u="sng" sz="1800" spc="-25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18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della</a:t>
            </a:r>
            <a:r>
              <a:rPr dirty="0" u="sng" sz="1800" spc="-35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18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continuità</a:t>
            </a:r>
            <a:r>
              <a:rPr dirty="0" u="sng" sz="1800" spc="-3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1800" spc="-1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aziendale.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9" name="object 9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93063" y="6283452"/>
            <a:ext cx="8085582" cy="1503426"/>
          </a:xfrm>
          <a:prstGeom prst="rect">
            <a:avLst/>
          </a:prstGeom>
        </p:spPr>
      </p:pic>
      <p:sp>
        <p:nvSpPr>
          <p:cNvPr id="10" name="object 10" descr=""/>
          <p:cNvSpPr txBox="1"/>
          <p:nvPr/>
        </p:nvSpPr>
        <p:spPr>
          <a:xfrm>
            <a:off x="893825" y="6284214"/>
            <a:ext cx="8084820" cy="1503045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9370" rIns="0" bIns="0" rtlCol="0" vert="horz">
            <a:spAutoFit/>
          </a:bodyPr>
          <a:lstStyle/>
          <a:p>
            <a:pPr algn="just" marL="35560" marR="30480">
              <a:lnSpc>
                <a:spcPct val="100000"/>
              </a:lnSpc>
              <a:spcBef>
                <a:spcPts val="310"/>
              </a:spcBef>
            </a:pPr>
            <a:r>
              <a:rPr dirty="0" u="sng" sz="18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La</a:t>
            </a:r>
            <a:r>
              <a:rPr dirty="0" u="sng" sz="1800" spc="455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18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predisposizione</a:t>
            </a:r>
            <a:r>
              <a:rPr dirty="0" u="sng" sz="1800" spc="47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18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di</a:t>
            </a:r>
            <a:r>
              <a:rPr dirty="0" u="sng" sz="1800" spc="475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 </a:t>
            </a:r>
            <a:r>
              <a:rPr dirty="0" u="sng" sz="18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adeguati</a:t>
            </a:r>
            <a:r>
              <a:rPr dirty="0" u="sng" sz="1800" spc="475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18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assetti</a:t>
            </a:r>
            <a:r>
              <a:rPr dirty="0" u="sng" sz="1800" spc="484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18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organizzativi,</a:t>
            </a:r>
            <a:r>
              <a:rPr dirty="0" u="sng" sz="1800" spc="47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18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amministrativi</a:t>
            </a:r>
            <a:r>
              <a:rPr dirty="0" u="sng" sz="1800" spc="48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1800" spc="-5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e</a:t>
            </a:r>
            <a:r>
              <a:rPr dirty="0" sz="1800" spc="-50" b="1" i="1">
                <a:latin typeface="Arial"/>
                <a:cs typeface="Arial"/>
              </a:rPr>
              <a:t> </a:t>
            </a:r>
            <a:r>
              <a:rPr dirty="0" u="sng" sz="18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contabili</a:t>
            </a:r>
            <a:r>
              <a:rPr dirty="0" sz="1800" spc="90" b="1" i="1">
                <a:latin typeface="Arial"/>
                <a:cs typeface="Arial"/>
              </a:rPr>
              <a:t>  </a:t>
            </a:r>
            <a:r>
              <a:rPr dirty="0" sz="1800" i="1">
                <a:latin typeface="Arial"/>
                <a:cs typeface="Arial"/>
              </a:rPr>
              <a:t>rappresenta</a:t>
            </a:r>
            <a:r>
              <a:rPr dirty="0" sz="1800" spc="10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il</a:t>
            </a:r>
            <a:r>
              <a:rPr dirty="0" sz="1800" spc="9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fulcro</a:t>
            </a:r>
            <a:r>
              <a:rPr dirty="0" sz="1800" spc="9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dei</a:t>
            </a:r>
            <a:r>
              <a:rPr dirty="0" sz="1800" spc="10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principi</a:t>
            </a:r>
            <a:r>
              <a:rPr dirty="0" sz="1800" spc="9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di</a:t>
            </a:r>
            <a:r>
              <a:rPr dirty="0" sz="1800" spc="95" i="1">
                <a:latin typeface="Arial"/>
                <a:cs typeface="Arial"/>
              </a:rPr>
              <a:t>  </a:t>
            </a:r>
            <a:r>
              <a:rPr dirty="0" sz="1800" i="1">
                <a:latin typeface="Arial"/>
                <a:cs typeface="Arial"/>
              </a:rPr>
              <a:t>corretta</a:t>
            </a:r>
            <a:r>
              <a:rPr dirty="0" sz="1800" spc="10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amministrazione,</a:t>
            </a:r>
            <a:r>
              <a:rPr dirty="0" sz="1800" spc="110" i="1">
                <a:latin typeface="Arial"/>
                <a:cs typeface="Arial"/>
              </a:rPr>
              <a:t> </a:t>
            </a:r>
            <a:r>
              <a:rPr dirty="0" sz="1800" spc="-10" i="1">
                <a:latin typeface="Arial"/>
                <a:cs typeface="Arial"/>
              </a:rPr>
              <a:t>anche </a:t>
            </a:r>
            <a:r>
              <a:rPr dirty="0" sz="1800" i="1">
                <a:latin typeface="Arial"/>
                <a:cs typeface="Arial"/>
              </a:rPr>
              <a:t>e</a:t>
            </a:r>
            <a:r>
              <a:rPr dirty="0" sz="1800" spc="45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soprattutto</a:t>
            </a:r>
            <a:r>
              <a:rPr dirty="0" sz="1800" spc="45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con</a:t>
            </a:r>
            <a:r>
              <a:rPr dirty="0" sz="1800" spc="455" i="1">
                <a:latin typeface="Arial"/>
                <a:cs typeface="Arial"/>
              </a:rPr>
              <a:t>  </a:t>
            </a:r>
            <a:r>
              <a:rPr dirty="0" sz="1800" i="1">
                <a:latin typeface="Arial"/>
                <a:cs typeface="Arial"/>
              </a:rPr>
              <a:t>riferimento</a:t>
            </a:r>
            <a:r>
              <a:rPr dirty="0" sz="1800" spc="45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alla</a:t>
            </a:r>
            <a:r>
              <a:rPr dirty="0" sz="1800" spc="45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futura</a:t>
            </a:r>
            <a:r>
              <a:rPr dirty="0" sz="1800" spc="47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evoluzione</a:t>
            </a:r>
            <a:r>
              <a:rPr dirty="0" sz="1800" spc="45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della</a:t>
            </a:r>
            <a:r>
              <a:rPr dirty="0" sz="1800" spc="45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gestione</a:t>
            </a:r>
            <a:r>
              <a:rPr dirty="0" sz="1800" spc="45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ed</a:t>
            </a:r>
            <a:r>
              <a:rPr dirty="0" sz="1800" spc="470" i="1">
                <a:latin typeface="Arial"/>
                <a:cs typeface="Arial"/>
              </a:rPr>
              <a:t> </a:t>
            </a:r>
            <a:r>
              <a:rPr dirty="0" sz="1800" spc="-20" i="1">
                <a:latin typeface="Arial"/>
                <a:cs typeface="Arial"/>
              </a:rPr>
              <a:t>alla </a:t>
            </a:r>
            <a:r>
              <a:rPr dirty="0" sz="1800" i="1">
                <a:latin typeface="Arial"/>
                <a:cs typeface="Arial"/>
              </a:rPr>
              <a:t>verifica</a:t>
            </a:r>
            <a:r>
              <a:rPr dirty="0" sz="1800" spc="-3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nel</a:t>
            </a:r>
            <a:r>
              <a:rPr dirty="0" sz="1800" spc="-3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tempo</a:t>
            </a:r>
            <a:r>
              <a:rPr dirty="0" sz="1800" spc="-2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del</a:t>
            </a:r>
            <a:r>
              <a:rPr dirty="0" sz="1800" spc="-3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mantenimento</a:t>
            </a:r>
            <a:r>
              <a:rPr dirty="0" sz="1800" spc="1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del</a:t>
            </a:r>
            <a:r>
              <a:rPr dirty="0" sz="1800" spc="43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principio</a:t>
            </a:r>
            <a:r>
              <a:rPr dirty="0" sz="1800" spc="-1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di</a:t>
            </a:r>
            <a:r>
              <a:rPr dirty="0" sz="1800" spc="-2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continuità</a:t>
            </a:r>
            <a:r>
              <a:rPr dirty="0" sz="1800" spc="-25" i="1">
                <a:latin typeface="Arial"/>
                <a:cs typeface="Arial"/>
              </a:rPr>
              <a:t> </a:t>
            </a:r>
            <a:r>
              <a:rPr dirty="0" sz="1800" spc="-10" i="1">
                <a:latin typeface="Arial"/>
                <a:cs typeface="Arial"/>
              </a:rPr>
              <a:t>aziendale.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11" name="object 11" descr=""/>
          <p:cNvGrpSpPr/>
          <p:nvPr/>
        </p:nvGrpSpPr>
        <p:grpSpPr>
          <a:xfrm>
            <a:off x="893063" y="1813560"/>
            <a:ext cx="15235555" cy="5972810"/>
            <a:chOff x="893063" y="1813560"/>
            <a:chExt cx="15235555" cy="5972810"/>
          </a:xfrm>
        </p:grpSpPr>
        <p:pic>
          <p:nvPicPr>
            <p:cNvPr id="12" name="object 12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363211" y="3610355"/>
              <a:ext cx="610362" cy="557022"/>
            </a:xfrm>
            <a:prstGeom prst="rect">
              <a:avLst/>
            </a:prstGeom>
          </p:spPr>
        </p:pic>
        <p:sp>
          <p:nvSpPr>
            <p:cNvPr id="13" name="object 13" descr=""/>
            <p:cNvSpPr/>
            <p:nvPr/>
          </p:nvSpPr>
          <p:spPr>
            <a:xfrm>
              <a:off x="4363973" y="3611117"/>
              <a:ext cx="609600" cy="556260"/>
            </a:xfrm>
            <a:custGeom>
              <a:avLst/>
              <a:gdLst/>
              <a:ahLst/>
              <a:cxnLst/>
              <a:rect l="l" t="t" r="r" b="b"/>
              <a:pathLst>
                <a:path w="609600" h="556260">
                  <a:moveTo>
                    <a:pt x="0" y="278129"/>
                  </a:moveTo>
                  <a:lnTo>
                    <a:pt x="152400" y="278129"/>
                  </a:lnTo>
                  <a:lnTo>
                    <a:pt x="152400" y="0"/>
                  </a:lnTo>
                  <a:lnTo>
                    <a:pt x="457200" y="0"/>
                  </a:lnTo>
                  <a:lnTo>
                    <a:pt x="457200" y="278129"/>
                  </a:lnTo>
                  <a:lnTo>
                    <a:pt x="609600" y="278129"/>
                  </a:lnTo>
                  <a:lnTo>
                    <a:pt x="304800" y="556259"/>
                  </a:lnTo>
                  <a:lnTo>
                    <a:pt x="0" y="278129"/>
                  </a:lnTo>
                  <a:close/>
                </a:path>
              </a:pathLst>
            </a:custGeom>
            <a:ln w="25908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411968" y="1813560"/>
              <a:ext cx="5716524" cy="5972556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93063" y="4311395"/>
              <a:ext cx="8064246" cy="1215389"/>
            </a:xfrm>
            <a:prstGeom prst="rect">
              <a:avLst/>
            </a:prstGeom>
          </p:spPr>
        </p:pic>
      </p:grpSp>
      <p:sp>
        <p:nvSpPr>
          <p:cNvPr id="16" name="object 16" descr=""/>
          <p:cNvSpPr txBox="1"/>
          <p:nvPr/>
        </p:nvSpPr>
        <p:spPr>
          <a:xfrm>
            <a:off x="893825" y="4312158"/>
            <a:ext cx="8063865" cy="1214755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20320" rIns="0" bIns="0" rtlCol="0" vert="horz">
            <a:spAutoFit/>
          </a:bodyPr>
          <a:lstStyle/>
          <a:p>
            <a:pPr algn="just" marL="91440" marR="85090">
              <a:lnSpc>
                <a:spcPct val="103099"/>
              </a:lnSpc>
              <a:spcBef>
                <a:spcPts val="160"/>
              </a:spcBef>
            </a:pPr>
            <a:r>
              <a:rPr dirty="0" sz="1800" i="1">
                <a:latin typeface="Arial"/>
                <a:cs typeface="Arial"/>
              </a:rPr>
              <a:t>L’azienda</a:t>
            </a:r>
            <a:r>
              <a:rPr dirty="0" sz="1800" spc="160" i="1">
                <a:latin typeface="Arial"/>
                <a:cs typeface="Arial"/>
              </a:rPr>
              <a:t>  </a:t>
            </a:r>
            <a:r>
              <a:rPr dirty="0" sz="1800" i="1">
                <a:latin typeface="Arial"/>
                <a:cs typeface="Arial"/>
              </a:rPr>
              <a:t>si</a:t>
            </a:r>
            <a:r>
              <a:rPr dirty="0" sz="1800" spc="170" i="1">
                <a:latin typeface="Arial"/>
                <a:cs typeface="Arial"/>
              </a:rPr>
              <a:t>  </a:t>
            </a:r>
            <a:r>
              <a:rPr dirty="0" sz="1800" i="1">
                <a:latin typeface="Arial"/>
                <a:cs typeface="Arial"/>
              </a:rPr>
              <a:t>deve</a:t>
            </a:r>
            <a:r>
              <a:rPr dirty="0" sz="1800" spc="160" i="1">
                <a:latin typeface="Arial"/>
                <a:cs typeface="Arial"/>
              </a:rPr>
              <a:t>  </a:t>
            </a:r>
            <a:r>
              <a:rPr dirty="0" sz="1800" i="1">
                <a:latin typeface="Arial"/>
                <a:cs typeface="Arial"/>
              </a:rPr>
              <a:t>dotare</a:t>
            </a:r>
            <a:r>
              <a:rPr dirty="0" sz="1800" spc="165" i="1">
                <a:latin typeface="Arial"/>
                <a:cs typeface="Arial"/>
              </a:rPr>
              <a:t>  </a:t>
            </a:r>
            <a:r>
              <a:rPr dirty="0" sz="1800" i="1">
                <a:latin typeface="Arial"/>
                <a:cs typeface="Arial"/>
              </a:rPr>
              <a:t>pertanto</a:t>
            </a:r>
            <a:r>
              <a:rPr dirty="0" sz="1800" spc="165" i="1">
                <a:latin typeface="Arial"/>
                <a:cs typeface="Arial"/>
              </a:rPr>
              <a:t>  </a:t>
            </a:r>
            <a:r>
              <a:rPr dirty="0" sz="1800" i="1">
                <a:latin typeface="Arial"/>
                <a:cs typeface="Arial"/>
              </a:rPr>
              <a:t>secondo</a:t>
            </a:r>
            <a:r>
              <a:rPr dirty="0" sz="1800" spc="160" i="1">
                <a:latin typeface="Arial"/>
                <a:cs typeface="Arial"/>
              </a:rPr>
              <a:t>  </a:t>
            </a:r>
            <a:r>
              <a:rPr dirty="0" sz="1800" i="1">
                <a:latin typeface="Arial"/>
                <a:cs typeface="Arial"/>
              </a:rPr>
              <a:t>i</a:t>
            </a:r>
            <a:r>
              <a:rPr dirty="0" sz="1800" spc="160" i="1">
                <a:latin typeface="Arial"/>
                <a:cs typeface="Arial"/>
              </a:rPr>
              <a:t>  </a:t>
            </a:r>
            <a:r>
              <a:rPr dirty="0" sz="1800" i="1">
                <a:latin typeface="Arial"/>
                <a:cs typeface="Arial"/>
              </a:rPr>
              <a:t>principi</a:t>
            </a:r>
            <a:r>
              <a:rPr dirty="0" sz="1800" spc="170" i="1">
                <a:latin typeface="Arial"/>
                <a:cs typeface="Arial"/>
              </a:rPr>
              <a:t>  </a:t>
            </a:r>
            <a:r>
              <a:rPr dirty="0" sz="1800" i="1">
                <a:latin typeface="Arial"/>
                <a:cs typeface="Arial"/>
              </a:rPr>
              <a:t>contabili</a:t>
            </a:r>
            <a:r>
              <a:rPr dirty="0" sz="1800" spc="165" i="1">
                <a:latin typeface="Arial"/>
                <a:cs typeface="Arial"/>
              </a:rPr>
              <a:t>  </a:t>
            </a:r>
            <a:r>
              <a:rPr dirty="0" sz="1800" i="1">
                <a:latin typeface="Arial"/>
                <a:cs typeface="Arial"/>
              </a:rPr>
              <a:t>di</a:t>
            </a:r>
            <a:r>
              <a:rPr dirty="0" sz="1800" spc="170" i="1">
                <a:latin typeface="Arial"/>
                <a:cs typeface="Arial"/>
              </a:rPr>
              <a:t>  </a:t>
            </a:r>
            <a:r>
              <a:rPr dirty="0" sz="1800" spc="-25" i="1">
                <a:latin typeface="Arial"/>
                <a:cs typeface="Arial"/>
              </a:rPr>
              <a:t>una </a:t>
            </a:r>
            <a:r>
              <a:rPr dirty="0" sz="1800" i="1">
                <a:latin typeface="Arial"/>
                <a:cs typeface="Arial"/>
              </a:rPr>
              <a:t>pianificazione</a:t>
            </a:r>
            <a:r>
              <a:rPr dirty="0" sz="1800" spc="8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strategica</a:t>
            </a:r>
            <a:r>
              <a:rPr dirty="0" sz="1800" spc="6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ed</a:t>
            </a:r>
            <a:r>
              <a:rPr dirty="0" sz="1800" spc="6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operativa</a:t>
            </a:r>
            <a:r>
              <a:rPr dirty="0" sz="1800" spc="7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almeno</a:t>
            </a:r>
            <a:r>
              <a:rPr dirty="0" sz="1800" spc="70" i="1">
                <a:latin typeface="Arial"/>
                <a:cs typeface="Arial"/>
              </a:rPr>
              <a:t>  </a:t>
            </a:r>
            <a:r>
              <a:rPr dirty="0" sz="1800" i="1">
                <a:latin typeface="Arial"/>
                <a:cs typeface="Arial"/>
              </a:rPr>
              <a:t>di</a:t>
            </a:r>
            <a:r>
              <a:rPr dirty="0" sz="1800" spc="8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breve</a:t>
            </a:r>
            <a:r>
              <a:rPr dirty="0" sz="1800" spc="7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termine,</a:t>
            </a:r>
            <a:r>
              <a:rPr dirty="0" sz="1800" spc="7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con</a:t>
            </a:r>
            <a:r>
              <a:rPr dirty="0" sz="1800" spc="7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lo</a:t>
            </a:r>
            <a:r>
              <a:rPr dirty="0" sz="1800" spc="70" i="1">
                <a:latin typeface="Arial"/>
                <a:cs typeface="Arial"/>
              </a:rPr>
              <a:t> </a:t>
            </a:r>
            <a:r>
              <a:rPr dirty="0" sz="1800" spc="-10" i="1">
                <a:latin typeface="Arial"/>
                <a:cs typeface="Arial"/>
              </a:rPr>
              <a:t>scopo </a:t>
            </a:r>
            <a:r>
              <a:rPr dirty="0" sz="1800" i="1">
                <a:latin typeface="Arial"/>
                <a:cs typeface="Arial"/>
              </a:rPr>
              <a:t>di</a:t>
            </a:r>
            <a:r>
              <a:rPr dirty="0" sz="1800" spc="-4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valutare</a:t>
            </a:r>
            <a:r>
              <a:rPr dirty="0" sz="1800" spc="-2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gli</a:t>
            </a:r>
            <a:r>
              <a:rPr dirty="0" sz="1800" spc="-3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effetti</a:t>
            </a:r>
            <a:r>
              <a:rPr dirty="0" sz="1800" spc="-4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e</a:t>
            </a:r>
            <a:r>
              <a:rPr dirty="0" sz="1800" spc="-4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le</a:t>
            </a:r>
            <a:r>
              <a:rPr dirty="0" sz="1800" spc="-2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conseguenze</a:t>
            </a:r>
            <a:r>
              <a:rPr dirty="0" sz="1800" spc="2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future</a:t>
            </a:r>
            <a:r>
              <a:rPr dirty="0" sz="1800" spc="-4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dell’attività</a:t>
            </a:r>
            <a:r>
              <a:rPr dirty="0" sz="1800" spc="5" i="1">
                <a:latin typeface="Arial"/>
                <a:cs typeface="Arial"/>
              </a:rPr>
              <a:t> </a:t>
            </a:r>
            <a:r>
              <a:rPr dirty="0" sz="1800" spc="-10" i="1">
                <a:latin typeface="Arial"/>
                <a:cs typeface="Arial"/>
              </a:rPr>
              <a:t>gestionale.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17" name="object 17" descr=""/>
          <p:cNvGrpSpPr/>
          <p:nvPr/>
        </p:nvGrpSpPr>
        <p:grpSpPr>
          <a:xfrm>
            <a:off x="4329684" y="5614415"/>
            <a:ext cx="635635" cy="584200"/>
            <a:chOff x="4329684" y="5614415"/>
            <a:chExt cx="635635" cy="584200"/>
          </a:xfrm>
        </p:grpSpPr>
        <p:pic>
          <p:nvPicPr>
            <p:cNvPr id="18" name="object 18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341876" y="5626620"/>
              <a:ext cx="610362" cy="558533"/>
            </a:xfrm>
            <a:prstGeom prst="rect">
              <a:avLst/>
            </a:prstGeom>
          </p:spPr>
        </p:pic>
        <p:sp>
          <p:nvSpPr>
            <p:cNvPr id="19" name="object 19" descr=""/>
            <p:cNvSpPr/>
            <p:nvPr/>
          </p:nvSpPr>
          <p:spPr>
            <a:xfrm>
              <a:off x="4342638" y="5627369"/>
              <a:ext cx="609600" cy="558165"/>
            </a:xfrm>
            <a:custGeom>
              <a:avLst/>
              <a:gdLst/>
              <a:ahLst/>
              <a:cxnLst/>
              <a:rect l="l" t="t" r="r" b="b"/>
              <a:pathLst>
                <a:path w="609600" h="558164">
                  <a:moveTo>
                    <a:pt x="0" y="278891"/>
                  </a:moveTo>
                  <a:lnTo>
                    <a:pt x="152400" y="278891"/>
                  </a:lnTo>
                  <a:lnTo>
                    <a:pt x="152400" y="0"/>
                  </a:lnTo>
                  <a:lnTo>
                    <a:pt x="457200" y="0"/>
                  </a:lnTo>
                  <a:lnTo>
                    <a:pt x="457200" y="278891"/>
                  </a:lnTo>
                  <a:lnTo>
                    <a:pt x="609600" y="278891"/>
                  </a:lnTo>
                  <a:lnTo>
                    <a:pt x="304800" y="557783"/>
                  </a:lnTo>
                  <a:lnTo>
                    <a:pt x="0" y="278891"/>
                  </a:lnTo>
                  <a:close/>
                </a:path>
              </a:pathLst>
            </a:custGeom>
            <a:ln w="25908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0" name="object 2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10337" rIns="0" bIns="0" rtlCol="0" vert="horz">
            <a:spAutoFit/>
          </a:bodyPr>
          <a:lstStyle/>
          <a:p>
            <a:pPr marL="12700">
              <a:lnSpc>
                <a:spcPts val="1810"/>
              </a:lnSpc>
            </a:pPr>
            <a:r>
              <a:rPr dirty="0"/>
              <a:t>20</a:t>
            </a:r>
            <a:r>
              <a:rPr dirty="0" spc="-25"/>
              <a:t> </a:t>
            </a:r>
            <a:r>
              <a:rPr dirty="0"/>
              <a:t>ottobre</a:t>
            </a:r>
            <a:r>
              <a:rPr dirty="0" spc="-40"/>
              <a:t> </a:t>
            </a:r>
            <a:r>
              <a:rPr dirty="0"/>
              <a:t>2025</a:t>
            </a:r>
            <a:r>
              <a:rPr dirty="0" spc="-20"/>
              <a:t> </a:t>
            </a:r>
            <a:r>
              <a:rPr dirty="0"/>
              <a:t>Roma</a:t>
            </a:r>
            <a:r>
              <a:rPr dirty="0" spc="-15"/>
              <a:t> </a:t>
            </a:r>
            <a:r>
              <a:rPr dirty="0" spc="-10"/>
              <a:t>Palazzo</a:t>
            </a:r>
            <a:r>
              <a:rPr dirty="0" spc="-45"/>
              <a:t> </a:t>
            </a:r>
            <a:r>
              <a:rPr dirty="0" spc="-10"/>
              <a:t>Valentini</a:t>
            </a:r>
            <a:r>
              <a:rPr dirty="0" spc="-55"/>
              <a:t> </a:t>
            </a:r>
            <a:r>
              <a:rPr dirty="0"/>
              <a:t>–</a:t>
            </a:r>
            <a:r>
              <a:rPr dirty="0" spc="-20"/>
              <a:t> </a:t>
            </a:r>
            <a:r>
              <a:rPr dirty="0"/>
              <a:t>Convegno</a:t>
            </a:r>
            <a:r>
              <a:rPr dirty="0" spc="-65"/>
              <a:t> </a:t>
            </a:r>
            <a:r>
              <a:rPr dirty="0" spc="-10"/>
              <a:t>«Sostenibilità</a:t>
            </a:r>
            <a:r>
              <a:rPr dirty="0" spc="-60"/>
              <a:t> </a:t>
            </a:r>
            <a:r>
              <a:rPr dirty="0"/>
              <a:t>e</a:t>
            </a:r>
            <a:r>
              <a:rPr dirty="0" spc="-25"/>
              <a:t> </a:t>
            </a:r>
            <a:r>
              <a:rPr dirty="0"/>
              <a:t>Business</a:t>
            </a:r>
            <a:r>
              <a:rPr dirty="0" spc="-25"/>
              <a:t> </a:t>
            </a:r>
            <a:r>
              <a:rPr dirty="0"/>
              <a:t>Continuity</a:t>
            </a:r>
            <a:r>
              <a:rPr dirty="0" spc="-45"/>
              <a:t> </a:t>
            </a:r>
            <a:r>
              <a:rPr dirty="0" spc="-10"/>
              <a:t>(AISL_O)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18287390" y="-1"/>
            <a:ext cx="635" cy="10287000"/>
          </a:xfrm>
          <a:custGeom>
            <a:avLst/>
            <a:gdLst/>
            <a:ahLst/>
            <a:cxnLst/>
            <a:rect l="l" t="t" r="r" b="b"/>
            <a:pathLst>
              <a:path w="634" h="10287000">
                <a:moveTo>
                  <a:pt x="0" y="10287000"/>
                </a:moveTo>
                <a:lnTo>
                  <a:pt x="609" y="10287000"/>
                </a:lnTo>
                <a:lnTo>
                  <a:pt x="609" y="0"/>
                </a:lnTo>
                <a:lnTo>
                  <a:pt x="0" y="0"/>
                </a:lnTo>
                <a:lnTo>
                  <a:pt x="0" y="10287000"/>
                </a:lnTo>
                <a:close/>
              </a:path>
            </a:pathLst>
          </a:custGeom>
          <a:solidFill>
            <a:srgbClr val="F1F5F8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18003012" cy="10287001"/>
          </a:xfrm>
          <a:prstGeom prst="rect">
            <a:avLst/>
          </a:prstGeom>
        </p:spPr>
      </p:pic>
      <p:sp>
        <p:nvSpPr>
          <p:cNvPr id="4" name="object 4" descr=""/>
          <p:cNvSpPr txBox="1"/>
          <p:nvPr/>
        </p:nvSpPr>
        <p:spPr>
          <a:xfrm>
            <a:off x="-36474" y="-27940"/>
            <a:ext cx="8318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50">
                <a:latin typeface="Calibri"/>
                <a:cs typeface="Calibri"/>
              </a:rPr>
              <a:t>I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5" name="object 5" descr=""/>
          <p:cNvGrpSpPr/>
          <p:nvPr/>
        </p:nvGrpSpPr>
        <p:grpSpPr>
          <a:xfrm>
            <a:off x="673544" y="-3"/>
            <a:ext cx="17614265" cy="10287000"/>
            <a:chOff x="673544" y="-3"/>
            <a:chExt cx="17614265" cy="10287000"/>
          </a:xfrm>
        </p:grpSpPr>
        <p:sp>
          <p:nvSpPr>
            <p:cNvPr id="6" name="object 6" descr=""/>
            <p:cNvSpPr/>
            <p:nvPr/>
          </p:nvSpPr>
          <p:spPr>
            <a:xfrm>
              <a:off x="18003012" y="-3"/>
              <a:ext cx="284480" cy="10287000"/>
            </a:xfrm>
            <a:custGeom>
              <a:avLst/>
              <a:gdLst/>
              <a:ahLst/>
              <a:cxnLst/>
              <a:rect l="l" t="t" r="r" b="b"/>
              <a:pathLst>
                <a:path w="284480" h="10287000">
                  <a:moveTo>
                    <a:pt x="284378" y="0"/>
                  </a:moveTo>
                  <a:lnTo>
                    <a:pt x="0" y="0"/>
                  </a:lnTo>
                  <a:lnTo>
                    <a:pt x="0" y="10287000"/>
                  </a:lnTo>
                  <a:lnTo>
                    <a:pt x="284378" y="10287000"/>
                  </a:lnTo>
                  <a:lnTo>
                    <a:pt x="284378" y="0"/>
                  </a:lnTo>
                  <a:close/>
                </a:path>
              </a:pathLst>
            </a:custGeom>
            <a:solidFill>
              <a:srgbClr val="D92A0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5799" y="1755648"/>
              <a:ext cx="10059162" cy="6477762"/>
            </a:xfrm>
            <a:prstGeom prst="rect">
              <a:avLst/>
            </a:prstGeom>
          </p:spPr>
        </p:pic>
        <p:sp>
          <p:nvSpPr>
            <p:cNvPr id="8" name="object 8" descr=""/>
            <p:cNvSpPr/>
            <p:nvPr/>
          </p:nvSpPr>
          <p:spPr>
            <a:xfrm>
              <a:off x="686561" y="1756410"/>
              <a:ext cx="10058400" cy="6477000"/>
            </a:xfrm>
            <a:custGeom>
              <a:avLst/>
              <a:gdLst/>
              <a:ahLst/>
              <a:cxnLst/>
              <a:rect l="l" t="t" r="r" b="b"/>
              <a:pathLst>
                <a:path w="10058400" h="6477000">
                  <a:moveTo>
                    <a:pt x="0" y="6477000"/>
                  </a:moveTo>
                  <a:lnTo>
                    <a:pt x="10058400" y="6477000"/>
                  </a:lnTo>
                  <a:lnTo>
                    <a:pt x="10058400" y="0"/>
                  </a:lnTo>
                  <a:lnTo>
                    <a:pt x="0" y="0"/>
                  </a:lnTo>
                  <a:lnTo>
                    <a:pt x="0" y="6477000"/>
                  </a:lnTo>
                  <a:close/>
                </a:path>
              </a:pathLst>
            </a:custGeom>
            <a:ln w="25908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297050" y="394461"/>
            <a:ext cx="14877415" cy="512445"/>
          </a:xfrm>
          <a:prstGeom prst="rect"/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 marL="173355">
              <a:lnSpc>
                <a:spcPts val="3925"/>
              </a:lnSpc>
              <a:tabLst>
                <a:tab pos="3278504" algn="l"/>
                <a:tab pos="5704205" algn="l"/>
                <a:tab pos="10029190" algn="l"/>
                <a:tab pos="10553065" algn="l"/>
                <a:tab pos="13430885" algn="l"/>
              </a:tabLst>
            </a:pPr>
            <a:r>
              <a:rPr dirty="0" sz="3600" spc="285">
                <a:solidFill>
                  <a:srgbClr val="FFFFFF"/>
                </a:solidFill>
              </a:rPr>
              <a:t>COERENZA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80">
                <a:solidFill>
                  <a:srgbClr val="FFFFFF"/>
                </a:solidFill>
              </a:rPr>
              <a:t>ASSETTI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300">
                <a:solidFill>
                  <a:srgbClr val="FFFFFF"/>
                </a:solidFill>
              </a:rPr>
              <a:t>ORGANIZZATIVI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-50">
                <a:solidFill>
                  <a:srgbClr val="FFFFFF"/>
                </a:solidFill>
              </a:rPr>
              <a:t>E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90">
                <a:solidFill>
                  <a:srgbClr val="FFFFFF"/>
                </a:solidFill>
              </a:rPr>
              <a:t>BUSINESS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25">
                <a:solidFill>
                  <a:srgbClr val="FFFFFF"/>
                </a:solidFill>
              </a:rPr>
              <a:t>PLAN</a:t>
            </a:r>
            <a:endParaRPr sz="3600"/>
          </a:p>
        </p:txBody>
      </p:sp>
      <p:sp>
        <p:nvSpPr>
          <p:cNvPr id="10" name="object 10" descr="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304925" algn="l"/>
                <a:tab pos="1777364" algn="l"/>
                <a:tab pos="3109595" algn="l"/>
                <a:tab pos="4682490" algn="l"/>
                <a:tab pos="5872480" algn="l"/>
                <a:tab pos="7698740" algn="l"/>
                <a:tab pos="8975725" algn="l"/>
                <a:tab pos="9856470" algn="l"/>
              </a:tabLst>
            </a:pPr>
            <a:r>
              <a:rPr dirty="0" spc="-10"/>
              <a:t>Coerenza</a:t>
            </a:r>
            <a:r>
              <a:rPr dirty="0"/>
              <a:t>	</a:t>
            </a:r>
            <a:r>
              <a:rPr dirty="0" spc="-25"/>
              <a:t>tra</a:t>
            </a:r>
            <a:r>
              <a:rPr dirty="0"/>
              <a:t>	</a:t>
            </a:r>
            <a:r>
              <a:rPr dirty="0" spc="-10"/>
              <a:t>intenzioni</a:t>
            </a:r>
            <a:r>
              <a:rPr dirty="0"/>
              <a:t>	</a:t>
            </a:r>
            <a:r>
              <a:rPr dirty="0" spc="-10"/>
              <a:t>strategiche,</a:t>
            </a:r>
            <a:r>
              <a:rPr dirty="0"/>
              <a:t>	</a:t>
            </a:r>
            <a:r>
              <a:rPr dirty="0" spc="-10"/>
              <a:t>struttura</a:t>
            </a:r>
            <a:r>
              <a:rPr dirty="0"/>
              <a:t>	</a:t>
            </a:r>
            <a:r>
              <a:rPr dirty="0" spc="-10"/>
              <a:t>organizzativa,</a:t>
            </a:r>
            <a:r>
              <a:rPr dirty="0"/>
              <a:t>	</a:t>
            </a:r>
            <a:r>
              <a:rPr dirty="0" spc="-10"/>
              <a:t>Business</a:t>
            </a:r>
            <a:r>
              <a:rPr dirty="0"/>
              <a:t>	</a:t>
            </a:r>
            <a:r>
              <a:rPr dirty="0" spc="-10"/>
              <a:t>Model</a:t>
            </a:r>
            <a:r>
              <a:rPr dirty="0"/>
              <a:t>	</a:t>
            </a:r>
            <a:r>
              <a:rPr dirty="0" spc="-50"/>
              <a:t>e</a:t>
            </a:r>
          </a:p>
          <a:p>
            <a:pPr marL="12700">
              <a:lnSpc>
                <a:spcPct val="100000"/>
              </a:lnSpc>
              <a:spcBef>
                <a:spcPts val="25"/>
              </a:spcBef>
              <a:tabLst>
                <a:tab pos="1278890" algn="l"/>
              </a:tabLst>
            </a:pPr>
            <a:r>
              <a:rPr dirty="0" spc="-10"/>
              <a:t>principali</a:t>
            </a:r>
            <a:r>
              <a:rPr dirty="0"/>
              <a:t>	</a:t>
            </a:r>
            <a:r>
              <a:rPr dirty="0" spc="-10"/>
              <a:t>processi</a:t>
            </a:r>
          </a:p>
          <a:p>
            <a:pPr>
              <a:lnSpc>
                <a:spcPct val="100000"/>
              </a:lnSpc>
              <a:spcBef>
                <a:spcPts val="1030"/>
              </a:spcBef>
            </a:pPr>
          </a:p>
          <a:p>
            <a:pPr algn="just" marL="354965" marR="6985" indent="-342900">
              <a:lnSpc>
                <a:spcPts val="2330"/>
              </a:lnSpc>
              <a:buFont typeface="Wingdings"/>
              <a:buChar char=""/>
              <a:tabLst>
                <a:tab pos="354965" algn="l"/>
              </a:tabLst>
            </a:pPr>
            <a:r>
              <a:rPr dirty="0" u="none" b="0">
                <a:latin typeface="Arial"/>
                <a:cs typeface="Arial"/>
              </a:rPr>
              <a:t>Un</a:t>
            </a:r>
            <a:r>
              <a:rPr dirty="0" u="none" spc="15" b="0">
                <a:latin typeface="Arial"/>
                <a:cs typeface="Arial"/>
              </a:rPr>
              <a:t>  </a:t>
            </a:r>
            <a:r>
              <a:rPr dirty="0" u="none" b="0">
                <a:latin typeface="Arial"/>
                <a:cs typeface="Arial"/>
              </a:rPr>
              <a:t>piano</a:t>
            </a:r>
            <a:r>
              <a:rPr dirty="0" u="none" spc="15" b="0">
                <a:latin typeface="Arial"/>
                <a:cs typeface="Arial"/>
              </a:rPr>
              <a:t>  </a:t>
            </a:r>
            <a:r>
              <a:rPr dirty="0" u="none" b="0">
                <a:latin typeface="Arial"/>
                <a:cs typeface="Arial"/>
              </a:rPr>
              <a:t>industriale</a:t>
            </a:r>
            <a:r>
              <a:rPr dirty="0" u="none" spc="15" b="0">
                <a:latin typeface="Arial"/>
                <a:cs typeface="Arial"/>
              </a:rPr>
              <a:t>  </a:t>
            </a:r>
            <a:r>
              <a:rPr dirty="0" u="none" b="0">
                <a:latin typeface="Arial"/>
                <a:cs typeface="Arial"/>
              </a:rPr>
              <a:t>è</a:t>
            </a:r>
            <a:r>
              <a:rPr dirty="0" u="none" spc="10" b="0">
                <a:latin typeface="Arial"/>
                <a:cs typeface="Arial"/>
              </a:rPr>
              <a:t>  </a:t>
            </a:r>
            <a:r>
              <a:rPr dirty="0" u="none" b="0">
                <a:latin typeface="Arial"/>
                <a:cs typeface="Arial"/>
              </a:rPr>
              <a:t>coerente</a:t>
            </a:r>
            <a:r>
              <a:rPr dirty="0" u="none" spc="5" b="0">
                <a:latin typeface="Arial"/>
                <a:cs typeface="Arial"/>
              </a:rPr>
              <a:t>  </a:t>
            </a:r>
            <a:r>
              <a:rPr dirty="0" u="none" b="0">
                <a:latin typeface="Arial"/>
                <a:cs typeface="Arial"/>
              </a:rPr>
              <a:t>se</a:t>
            </a:r>
            <a:r>
              <a:rPr dirty="0" u="none" spc="10" b="0">
                <a:latin typeface="Arial"/>
                <a:cs typeface="Arial"/>
              </a:rPr>
              <a:t>  </a:t>
            </a:r>
            <a:r>
              <a:rPr dirty="0" u="none" b="0">
                <a:latin typeface="Arial"/>
                <a:cs typeface="Arial"/>
              </a:rPr>
              <a:t>può</a:t>
            </a:r>
            <a:r>
              <a:rPr dirty="0" u="none" spc="10" b="0">
                <a:latin typeface="Arial"/>
                <a:cs typeface="Arial"/>
              </a:rPr>
              <a:t>  </a:t>
            </a:r>
            <a:r>
              <a:rPr dirty="0" u="none" b="0">
                <a:latin typeface="Arial"/>
                <a:cs typeface="Arial"/>
              </a:rPr>
              <a:t>essere</a:t>
            </a:r>
            <a:r>
              <a:rPr dirty="0" u="none" spc="5" b="0">
                <a:latin typeface="Arial"/>
                <a:cs typeface="Arial"/>
              </a:rPr>
              <a:t>  </a:t>
            </a:r>
            <a:r>
              <a:rPr dirty="0" u="none" b="0">
                <a:latin typeface="Arial"/>
                <a:cs typeface="Arial"/>
              </a:rPr>
              <a:t>perseguito</a:t>
            </a:r>
            <a:r>
              <a:rPr dirty="0" u="none" spc="10" b="0">
                <a:latin typeface="Arial"/>
                <a:cs typeface="Arial"/>
              </a:rPr>
              <a:t>  </a:t>
            </a:r>
            <a:r>
              <a:rPr dirty="0" u="none" b="0">
                <a:latin typeface="Arial"/>
                <a:cs typeface="Arial"/>
              </a:rPr>
              <a:t>attraverso</a:t>
            </a:r>
            <a:r>
              <a:rPr dirty="0" u="none" spc="20" b="0">
                <a:latin typeface="Arial"/>
                <a:cs typeface="Arial"/>
              </a:rPr>
              <a:t>  </a:t>
            </a:r>
            <a:r>
              <a:rPr dirty="0" u="none" b="0">
                <a:latin typeface="Arial"/>
                <a:cs typeface="Arial"/>
              </a:rPr>
              <a:t>il</a:t>
            </a:r>
            <a:r>
              <a:rPr dirty="0" u="none" spc="15" b="0">
                <a:latin typeface="Arial"/>
                <a:cs typeface="Arial"/>
              </a:rPr>
              <a:t>  </a:t>
            </a:r>
            <a:r>
              <a:rPr dirty="0" u="none" spc="-10" b="0">
                <a:latin typeface="Arial"/>
                <a:cs typeface="Arial"/>
              </a:rPr>
              <a:t>disegno </a:t>
            </a:r>
            <a:r>
              <a:rPr dirty="0" u="none" b="0">
                <a:latin typeface="Arial"/>
                <a:cs typeface="Arial"/>
              </a:rPr>
              <a:t>organizzativo</a:t>
            </a:r>
            <a:r>
              <a:rPr dirty="0" u="none" spc="-50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proposto</a:t>
            </a:r>
            <a:r>
              <a:rPr dirty="0" u="none" spc="-25" b="0">
                <a:latin typeface="Arial"/>
                <a:cs typeface="Arial"/>
              </a:rPr>
              <a:t>  </a:t>
            </a:r>
            <a:r>
              <a:rPr dirty="0" u="none" spc="-10" b="0">
                <a:latin typeface="Arial"/>
                <a:cs typeface="Arial"/>
              </a:rPr>
              <a:t>dall’impresa.</a:t>
            </a:r>
          </a:p>
          <a:p>
            <a:pPr>
              <a:lnSpc>
                <a:spcPct val="100000"/>
              </a:lnSpc>
              <a:spcBef>
                <a:spcPts val="1365"/>
              </a:spcBef>
              <a:buFont typeface="Wingdings"/>
              <a:buChar char=""/>
            </a:pPr>
          </a:p>
          <a:p>
            <a:pPr algn="just" marL="354965" marR="5080" indent="-342900">
              <a:lnSpc>
                <a:spcPct val="97000"/>
              </a:lnSpc>
              <a:buFont typeface="Wingdings"/>
              <a:buChar char=""/>
              <a:tabLst>
                <a:tab pos="354965" algn="l"/>
              </a:tabLst>
            </a:pPr>
            <a:r>
              <a:rPr dirty="0" u="none" b="0">
                <a:latin typeface="Arial"/>
                <a:cs typeface="Arial"/>
              </a:rPr>
              <a:t>Il</a:t>
            </a:r>
            <a:r>
              <a:rPr dirty="0" u="none" spc="50" b="0">
                <a:latin typeface="Arial"/>
                <a:cs typeface="Arial"/>
              </a:rPr>
              <a:t>  </a:t>
            </a:r>
            <a:r>
              <a:rPr dirty="0" u="none" b="0">
                <a:latin typeface="Arial"/>
                <a:cs typeface="Arial"/>
              </a:rPr>
              <a:t>piano</a:t>
            </a:r>
            <a:r>
              <a:rPr dirty="0" u="none" spc="50" b="0">
                <a:latin typeface="Arial"/>
                <a:cs typeface="Arial"/>
              </a:rPr>
              <a:t>  </a:t>
            </a:r>
            <a:r>
              <a:rPr dirty="0" u="none" b="0">
                <a:latin typeface="Arial"/>
                <a:cs typeface="Arial"/>
              </a:rPr>
              <a:t>industriale</a:t>
            </a:r>
            <a:r>
              <a:rPr dirty="0" u="none" spc="50" b="0">
                <a:latin typeface="Arial"/>
                <a:cs typeface="Arial"/>
              </a:rPr>
              <a:t>  </a:t>
            </a:r>
            <a:r>
              <a:rPr dirty="0" u="none" b="0">
                <a:latin typeface="Arial"/>
                <a:cs typeface="Arial"/>
              </a:rPr>
              <a:t>deve</a:t>
            </a:r>
            <a:r>
              <a:rPr dirty="0" u="none" spc="50" b="0">
                <a:latin typeface="Arial"/>
                <a:cs typeface="Arial"/>
              </a:rPr>
              <a:t>  </a:t>
            </a:r>
            <a:r>
              <a:rPr dirty="0" u="none" b="0">
                <a:latin typeface="Arial"/>
                <a:cs typeface="Arial"/>
              </a:rPr>
              <a:t>evidenziare</a:t>
            </a:r>
            <a:r>
              <a:rPr dirty="0" u="none" spc="45" b="0">
                <a:latin typeface="Arial"/>
                <a:cs typeface="Arial"/>
              </a:rPr>
              <a:t>  </a:t>
            </a:r>
            <a:r>
              <a:rPr dirty="0" u="none" b="0">
                <a:latin typeface="Arial"/>
                <a:cs typeface="Arial"/>
              </a:rPr>
              <a:t>con</a:t>
            </a:r>
            <a:r>
              <a:rPr dirty="0" u="none" spc="45" b="0">
                <a:latin typeface="Arial"/>
                <a:cs typeface="Arial"/>
              </a:rPr>
              <a:t>  </a:t>
            </a:r>
            <a:r>
              <a:rPr dirty="0" u="none" b="0">
                <a:latin typeface="Arial"/>
                <a:cs typeface="Arial"/>
              </a:rPr>
              <a:t>sufficiente</a:t>
            </a:r>
            <a:r>
              <a:rPr dirty="0" u="none" spc="50" b="0">
                <a:latin typeface="Arial"/>
                <a:cs typeface="Arial"/>
              </a:rPr>
              <a:t>  </a:t>
            </a:r>
            <a:r>
              <a:rPr dirty="0" u="none" b="0">
                <a:latin typeface="Arial"/>
                <a:cs typeface="Arial"/>
              </a:rPr>
              <a:t>chiarezza,</a:t>
            </a:r>
            <a:r>
              <a:rPr dirty="0" u="none" spc="40" b="0">
                <a:latin typeface="Arial"/>
                <a:cs typeface="Arial"/>
              </a:rPr>
              <a:t>  </a:t>
            </a:r>
            <a:r>
              <a:rPr dirty="0" u="none" b="0">
                <a:latin typeface="Arial"/>
                <a:cs typeface="Arial"/>
              </a:rPr>
              <a:t>le</a:t>
            </a:r>
            <a:r>
              <a:rPr dirty="0" u="none" spc="50" b="0">
                <a:latin typeface="Arial"/>
                <a:cs typeface="Arial"/>
              </a:rPr>
              <a:t>  </a:t>
            </a:r>
            <a:r>
              <a:rPr dirty="0" u="none" b="0">
                <a:latin typeface="Arial"/>
                <a:cs typeface="Arial"/>
              </a:rPr>
              <a:t>relazioni</a:t>
            </a:r>
            <a:r>
              <a:rPr dirty="0" u="none" spc="250" b="0">
                <a:latin typeface="Arial"/>
                <a:cs typeface="Arial"/>
              </a:rPr>
              <a:t>   </a:t>
            </a:r>
            <a:r>
              <a:rPr dirty="0" u="none" spc="-25" b="0">
                <a:latin typeface="Arial"/>
                <a:cs typeface="Arial"/>
              </a:rPr>
              <a:t>tra </a:t>
            </a:r>
            <a:r>
              <a:rPr dirty="0" u="none" b="0">
                <a:latin typeface="Arial"/>
                <a:cs typeface="Arial"/>
              </a:rPr>
              <a:t>intenzioni</a:t>
            </a:r>
            <a:r>
              <a:rPr dirty="0" u="none" spc="484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strategiche</a:t>
            </a:r>
            <a:r>
              <a:rPr dirty="0" u="none" spc="495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e</a:t>
            </a:r>
            <a:r>
              <a:rPr dirty="0" u="none" spc="480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azioni</a:t>
            </a:r>
            <a:r>
              <a:rPr dirty="0" u="none" spc="-25" b="0">
                <a:latin typeface="Arial"/>
                <a:cs typeface="Arial"/>
              </a:rPr>
              <a:t>  </a:t>
            </a:r>
            <a:r>
              <a:rPr dirty="0" u="none" b="0">
                <a:latin typeface="Arial"/>
                <a:cs typeface="Arial"/>
              </a:rPr>
              <a:t>organizzative</a:t>
            </a:r>
            <a:r>
              <a:rPr dirty="0" u="none" spc="495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e</a:t>
            </a:r>
            <a:r>
              <a:rPr dirty="0" u="none" spc="-25" b="0">
                <a:latin typeface="Arial"/>
                <a:cs typeface="Arial"/>
              </a:rPr>
              <a:t>  </a:t>
            </a:r>
            <a:r>
              <a:rPr dirty="0" u="none" b="0">
                <a:latin typeface="Arial"/>
                <a:cs typeface="Arial"/>
              </a:rPr>
              <a:t>i</a:t>
            </a:r>
            <a:r>
              <a:rPr dirty="0" u="none" spc="480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conseguenti</a:t>
            </a:r>
            <a:r>
              <a:rPr dirty="0" u="none" spc="490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effetti</a:t>
            </a:r>
            <a:r>
              <a:rPr dirty="0" u="none" spc="495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sulla</a:t>
            </a:r>
            <a:r>
              <a:rPr dirty="0" u="none" spc="490" b="0">
                <a:latin typeface="Arial"/>
                <a:cs typeface="Arial"/>
              </a:rPr>
              <a:t> </a:t>
            </a:r>
            <a:r>
              <a:rPr dirty="0" u="none" spc="-10" b="0">
                <a:latin typeface="Arial"/>
                <a:cs typeface="Arial"/>
              </a:rPr>
              <a:t>struttura </a:t>
            </a:r>
            <a:r>
              <a:rPr dirty="0" u="none" b="0">
                <a:latin typeface="Arial"/>
                <a:cs typeface="Arial"/>
              </a:rPr>
              <a:t>aziendale</a:t>
            </a:r>
            <a:r>
              <a:rPr dirty="0" u="none" spc="90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(struttura</a:t>
            </a:r>
            <a:r>
              <a:rPr dirty="0" u="none" spc="85" b="0">
                <a:latin typeface="Arial"/>
                <a:cs typeface="Arial"/>
              </a:rPr>
              <a:t>  </a:t>
            </a:r>
            <a:r>
              <a:rPr dirty="0" u="none" b="0">
                <a:latin typeface="Arial"/>
                <a:cs typeface="Arial"/>
              </a:rPr>
              <a:t>organizzativa,</a:t>
            </a:r>
            <a:r>
              <a:rPr dirty="0" u="none" spc="70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processi</a:t>
            </a:r>
            <a:r>
              <a:rPr dirty="0" u="none" spc="80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produttivi,</a:t>
            </a:r>
            <a:r>
              <a:rPr dirty="0" u="none" spc="75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brevetti,</a:t>
            </a:r>
            <a:r>
              <a:rPr dirty="0" u="none" spc="85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tecnologie</a:t>
            </a:r>
            <a:r>
              <a:rPr dirty="0" u="none" spc="85" b="0">
                <a:latin typeface="Arial"/>
                <a:cs typeface="Arial"/>
              </a:rPr>
              <a:t> </a:t>
            </a:r>
            <a:r>
              <a:rPr dirty="0" u="none" spc="-10" b="0">
                <a:latin typeface="Arial"/>
                <a:cs typeface="Arial"/>
              </a:rPr>
              <a:t>possedute </a:t>
            </a:r>
            <a:r>
              <a:rPr dirty="0" u="none" b="0">
                <a:latin typeface="Arial"/>
                <a:cs typeface="Arial"/>
              </a:rPr>
              <a:t>e/o</a:t>
            </a:r>
            <a:r>
              <a:rPr dirty="0" u="none" spc="-25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acquisibili)</a:t>
            </a:r>
            <a:r>
              <a:rPr dirty="0" u="none" spc="-20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e</a:t>
            </a:r>
            <a:r>
              <a:rPr dirty="0" u="none" spc="-15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sul</a:t>
            </a:r>
            <a:r>
              <a:rPr dirty="0" u="none" spc="-20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Business</a:t>
            </a:r>
            <a:r>
              <a:rPr dirty="0" u="none" spc="-30" b="0">
                <a:latin typeface="Arial"/>
                <a:cs typeface="Arial"/>
              </a:rPr>
              <a:t> </a:t>
            </a:r>
            <a:r>
              <a:rPr dirty="0" u="none" spc="-10" b="0">
                <a:latin typeface="Arial"/>
                <a:cs typeface="Arial"/>
              </a:rPr>
              <a:t>Model;</a:t>
            </a:r>
          </a:p>
          <a:p>
            <a:pPr>
              <a:lnSpc>
                <a:spcPct val="100000"/>
              </a:lnSpc>
              <a:spcBef>
                <a:spcPts val="1495"/>
              </a:spcBef>
              <a:buFont typeface="Wingdings"/>
              <a:buChar char=""/>
            </a:pPr>
          </a:p>
          <a:p>
            <a:pPr algn="just" marL="354965" marR="5080" indent="-342900">
              <a:lnSpc>
                <a:spcPts val="2330"/>
              </a:lnSpc>
              <a:buFont typeface="Wingdings"/>
              <a:buChar char=""/>
              <a:tabLst>
                <a:tab pos="354965" algn="l"/>
              </a:tabLst>
            </a:pPr>
            <a:r>
              <a:rPr dirty="0" u="none" b="0">
                <a:latin typeface="Arial"/>
                <a:cs typeface="Arial"/>
              </a:rPr>
              <a:t>Situazioni</a:t>
            </a:r>
            <a:r>
              <a:rPr dirty="0" u="none" spc="155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rischiose</a:t>
            </a:r>
            <a:r>
              <a:rPr dirty="0" u="none" spc="155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potrebbero</a:t>
            </a:r>
            <a:r>
              <a:rPr dirty="0" u="none" spc="145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verificarsi</a:t>
            </a:r>
            <a:r>
              <a:rPr dirty="0" u="none" spc="165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nel</a:t>
            </a:r>
            <a:r>
              <a:rPr dirty="0" u="none" spc="145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caso</a:t>
            </a:r>
            <a:r>
              <a:rPr dirty="0" u="none" spc="155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piani</a:t>
            </a:r>
            <a:r>
              <a:rPr dirty="0" u="none" spc="160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industriali</a:t>
            </a:r>
            <a:r>
              <a:rPr dirty="0" u="none" spc="160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in</a:t>
            </a:r>
            <a:r>
              <a:rPr dirty="0" u="none" spc="160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cui</a:t>
            </a:r>
            <a:r>
              <a:rPr dirty="0" u="none" spc="155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le</a:t>
            </a:r>
            <a:r>
              <a:rPr dirty="0" u="none" spc="145" b="0">
                <a:latin typeface="Arial"/>
                <a:cs typeface="Arial"/>
              </a:rPr>
              <a:t> </a:t>
            </a:r>
            <a:r>
              <a:rPr dirty="0" u="none" spc="-10" b="0">
                <a:latin typeface="Arial"/>
                <a:cs typeface="Arial"/>
              </a:rPr>
              <a:t>strategia </a:t>
            </a:r>
            <a:r>
              <a:rPr dirty="0" u="none" b="0">
                <a:latin typeface="Arial"/>
                <a:cs typeface="Arial"/>
              </a:rPr>
              <a:t>ad</a:t>
            </a:r>
            <a:r>
              <a:rPr dirty="0" u="none" spc="55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esempio</a:t>
            </a:r>
            <a:r>
              <a:rPr dirty="0" u="none" spc="60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commerciali</a:t>
            </a:r>
            <a:r>
              <a:rPr dirty="0" u="none" spc="60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non</a:t>
            </a:r>
            <a:r>
              <a:rPr dirty="0" u="none" spc="60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siano</a:t>
            </a:r>
            <a:r>
              <a:rPr dirty="0" u="none" spc="60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accompagnata</a:t>
            </a:r>
            <a:r>
              <a:rPr dirty="0" u="none" spc="60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dalla</a:t>
            </a:r>
            <a:r>
              <a:rPr dirty="0" u="none" spc="60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descrizione</a:t>
            </a:r>
            <a:r>
              <a:rPr dirty="0" u="none" spc="65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delle</a:t>
            </a:r>
            <a:r>
              <a:rPr dirty="0" u="none" spc="60" b="0">
                <a:latin typeface="Arial"/>
                <a:cs typeface="Arial"/>
              </a:rPr>
              <a:t> </a:t>
            </a:r>
            <a:r>
              <a:rPr dirty="0" u="none" spc="-10" b="0">
                <a:latin typeface="Arial"/>
                <a:cs typeface="Arial"/>
              </a:rPr>
              <a:t>necessarie </a:t>
            </a:r>
            <a:r>
              <a:rPr dirty="0" u="none" b="0">
                <a:latin typeface="Arial"/>
                <a:cs typeface="Arial"/>
              </a:rPr>
              <a:t>azioni</a:t>
            </a:r>
            <a:r>
              <a:rPr dirty="0" u="none" spc="-55" b="0">
                <a:latin typeface="Arial"/>
                <a:cs typeface="Arial"/>
              </a:rPr>
              <a:t> </a:t>
            </a:r>
            <a:r>
              <a:rPr dirty="0" u="none" spc="-10" b="0">
                <a:latin typeface="Arial"/>
                <a:cs typeface="Arial"/>
              </a:rPr>
              <a:t>organizzative;;</a:t>
            </a:r>
          </a:p>
          <a:p>
            <a:pPr>
              <a:lnSpc>
                <a:spcPct val="100000"/>
              </a:lnSpc>
              <a:spcBef>
                <a:spcPts val="1415"/>
              </a:spcBef>
              <a:buFont typeface="Wingdings"/>
              <a:buChar char=""/>
            </a:pPr>
          </a:p>
          <a:p>
            <a:pPr algn="just" marL="354965" marR="6350" indent="-342900">
              <a:lnSpc>
                <a:spcPts val="2330"/>
              </a:lnSpc>
              <a:spcBef>
                <a:spcPts val="5"/>
              </a:spcBef>
              <a:buFont typeface="Wingdings"/>
              <a:buChar char=""/>
              <a:tabLst>
                <a:tab pos="354965" algn="l"/>
              </a:tabLst>
            </a:pPr>
            <a:r>
              <a:rPr dirty="0" u="none" b="0">
                <a:latin typeface="Arial"/>
                <a:cs typeface="Arial"/>
              </a:rPr>
              <a:t>Nell’ambito</a:t>
            </a:r>
            <a:r>
              <a:rPr dirty="0" u="none" spc="240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della</a:t>
            </a:r>
            <a:r>
              <a:rPr dirty="0" u="none" spc="240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sostenibilità</a:t>
            </a:r>
            <a:r>
              <a:rPr dirty="0" u="none" spc="240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organizzativa</a:t>
            </a:r>
            <a:r>
              <a:rPr dirty="0" u="none" spc="240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del</a:t>
            </a:r>
            <a:r>
              <a:rPr dirty="0" u="none" spc="240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piano</a:t>
            </a:r>
            <a:r>
              <a:rPr dirty="0" u="none" spc="240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industriale</a:t>
            </a:r>
            <a:r>
              <a:rPr dirty="0" u="none" spc="245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un</a:t>
            </a:r>
            <a:r>
              <a:rPr dirty="0" u="none" spc="235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aspetto</a:t>
            </a:r>
            <a:r>
              <a:rPr dirty="0" u="none" spc="229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da</a:t>
            </a:r>
            <a:r>
              <a:rPr dirty="0" u="none" spc="240" b="0">
                <a:latin typeface="Arial"/>
                <a:cs typeface="Arial"/>
              </a:rPr>
              <a:t> </a:t>
            </a:r>
            <a:r>
              <a:rPr dirty="0" u="none" spc="-25" b="0">
                <a:latin typeface="Arial"/>
                <a:cs typeface="Arial"/>
              </a:rPr>
              <a:t>non </a:t>
            </a:r>
            <a:r>
              <a:rPr dirty="0" u="none" b="0">
                <a:latin typeface="Arial"/>
                <a:cs typeface="Arial"/>
              </a:rPr>
              <a:t>sottovalutare</a:t>
            </a:r>
            <a:r>
              <a:rPr dirty="0" u="none" spc="455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è</a:t>
            </a:r>
            <a:r>
              <a:rPr dirty="0" u="none" spc="465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l’efficacia</a:t>
            </a:r>
            <a:r>
              <a:rPr dirty="0" u="none" spc="459" b="0">
                <a:latin typeface="Arial"/>
                <a:cs typeface="Arial"/>
              </a:rPr>
              <a:t>  </a:t>
            </a:r>
            <a:r>
              <a:rPr dirty="0" u="none" b="0">
                <a:latin typeface="Arial"/>
                <a:cs typeface="Arial"/>
              </a:rPr>
              <a:t>del</a:t>
            </a:r>
            <a:r>
              <a:rPr dirty="0" u="none" spc="459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sistema</a:t>
            </a:r>
            <a:r>
              <a:rPr dirty="0" u="none" spc="465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di</a:t>
            </a:r>
            <a:r>
              <a:rPr dirty="0" u="none" spc="455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incentivazione</a:t>
            </a:r>
            <a:r>
              <a:rPr dirty="0" u="none" spc="470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del</a:t>
            </a:r>
            <a:r>
              <a:rPr dirty="0" u="none" spc="465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management</a:t>
            </a:r>
            <a:r>
              <a:rPr dirty="0" u="none" spc="450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e</a:t>
            </a:r>
            <a:r>
              <a:rPr dirty="0" u="none" spc="459" b="0">
                <a:latin typeface="Arial"/>
                <a:cs typeface="Arial"/>
              </a:rPr>
              <a:t> </a:t>
            </a:r>
            <a:r>
              <a:rPr dirty="0" u="none" spc="-10" b="0">
                <a:latin typeface="Arial"/>
                <a:cs typeface="Arial"/>
              </a:rPr>
              <a:t>delle </a:t>
            </a:r>
            <a:r>
              <a:rPr dirty="0" u="none" b="0">
                <a:latin typeface="Arial"/>
                <a:cs typeface="Arial"/>
              </a:rPr>
              <a:t>risorse</a:t>
            </a:r>
            <a:r>
              <a:rPr dirty="0" u="none" spc="-55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aziendali</a:t>
            </a:r>
            <a:r>
              <a:rPr dirty="0" u="none" spc="-40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e</a:t>
            </a:r>
            <a:r>
              <a:rPr dirty="0" u="none" spc="-30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le</a:t>
            </a:r>
            <a:r>
              <a:rPr dirty="0" u="none" spc="-30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relative</a:t>
            </a:r>
            <a:r>
              <a:rPr dirty="0" u="none" spc="-50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modalità</a:t>
            </a:r>
            <a:r>
              <a:rPr dirty="0" u="none" spc="-30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di</a:t>
            </a:r>
            <a:r>
              <a:rPr dirty="0" u="none" spc="-30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valutazione</a:t>
            </a:r>
            <a:r>
              <a:rPr dirty="0" u="none" spc="475" b="0">
                <a:latin typeface="Arial"/>
                <a:cs typeface="Arial"/>
              </a:rPr>
              <a:t> </a:t>
            </a:r>
            <a:r>
              <a:rPr dirty="0" u="none" b="0">
                <a:latin typeface="Arial"/>
                <a:cs typeface="Arial"/>
              </a:rPr>
              <a:t>delle</a:t>
            </a:r>
            <a:r>
              <a:rPr dirty="0" u="none" spc="-40" b="0">
                <a:latin typeface="Arial"/>
                <a:cs typeface="Arial"/>
              </a:rPr>
              <a:t> </a:t>
            </a:r>
            <a:r>
              <a:rPr dirty="0" u="none" spc="-10" b="0">
                <a:latin typeface="Arial"/>
                <a:cs typeface="Arial"/>
              </a:rPr>
              <a:t>performance.</a:t>
            </a:r>
          </a:p>
        </p:txBody>
      </p:sp>
      <p:pic>
        <p:nvPicPr>
          <p:cNvPr id="11" name="object 11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961876" y="1754123"/>
            <a:ext cx="5702808" cy="6589776"/>
          </a:xfrm>
          <a:prstGeom prst="rect">
            <a:avLst/>
          </a:prstGeom>
        </p:spPr>
      </p:pic>
      <p:sp>
        <p:nvSpPr>
          <p:cNvPr id="12" name="object 12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60350">
              <a:lnSpc>
                <a:spcPts val="1810"/>
              </a:lnSpc>
            </a:pPr>
            <a:r>
              <a:rPr dirty="0"/>
              <a:t>20</a:t>
            </a:r>
            <a:r>
              <a:rPr dirty="0" spc="-25"/>
              <a:t> </a:t>
            </a:r>
            <a:r>
              <a:rPr dirty="0"/>
              <a:t>ottobre</a:t>
            </a:r>
            <a:r>
              <a:rPr dirty="0" spc="-40"/>
              <a:t> </a:t>
            </a:r>
            <a:r>
              <a:rPr dirty="0"/>
              <a:t>2025</a:t>
            </a:r>
            <a:r>
              <a:rPr dirty="0" spc="-20"/>
              <a:t> </a:t>
            </a:r>
            <a:r>
              <a:rPr dirty="0"/>
              <a:t>Roma</a:t>
            </a:r>
            <a:r>
              <a:rPr dirty="0" spc="-15"/>
              <a:t> </a:t>
            </a:r>
            <a:r>
              <a:rPr dirty="0" spc="-10"/>
              <a:t>Palazzo</a:t>
            </a:r>
            <a:r>
              <a:rPr dirty="0" spc="-45"/>
              <a:t> </a:t>
            </a:r>
            <a:r>
              <a:rPr dirty="0" spc="-10"/>
              <a:t>Valentini</a:t>
            </a:r>
            <a:r>
              <a:rPr dirty="0" spc="-50"/>
              <a:t> </a:t>
            </a:r>
            <a:r>
              <a:rPr dirty="0"/>
              <a:t>–</a:t>
            </a:r>
            <a:r>
              <a:rPr dirty="0" spc="-20"/>
              <a:t> </a:t>
            </a:r>
            <a:r>
              <a:rPr dirty="0"/>
              <a:t>Convegno</a:t>
            </a:r>
            <a:r>
              <a:rPr dirty="0" spc="-60"/>
              <a:t> </a:t>
            </a:r>
            <a:r>
              <a:rPr dirty="0" spc="-10"/>
              <a:t>«Sostenibilità</a:t>
            </a:r>
            <a:r>
              <a:rPr dirty="0" spc="-60"/>
              <a:t> </a:t>
            </a:r>
            <a:r>
              <a:rPr dirty="0"/>
              <a:t>e</a:t>
            </a:r>
            <a:r>
              <a:rPr dirty="0" spc="-25"/>
              <a:t> </a:t>
            </a:r>
            <a:r>
              <a:rPr dirty="0"/>
              <a:t>Business</a:t>
            </a:r>
            <a:r>
              <a:rPr dirty="0" spc="-20"/>
              <a:t> </a:t>
            </a:r>
            <a:r>
              <a:rPr dirty="0"/>
              <a:t>Continuity</a:t>
            </a:r>
            <a:r>
              <a:rPr dirty="0" spc="-50"/>
              <a:t> </a:t>
            </a:r>
            <a:r>
              <a:rPr dirty="0" spc="-10"/>
              <a:t>(AISL_O)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18287390" y="-1"/>
            <a:ext cx="635" cy="10287000"/>
          </a:xfrm>
          <a:custGeom>
            <a:avLst/>
            <a:gdLst/>
            <a:ahLst/>
            <a:cxnLst/>
            <a:rect l="l" t="t" r="r" b="b"/>
            <a:pathLst>
              <a:path w="634" h="10287000">
                <a:moveTo>
                  <a:pt x="0" y="10287000"/>
                </a:moveTo>
                <a:lnTo>
                  <a:pt x="609" y="10287000"/>
                </a:lnTo>
                <a:lnTo>
                  <a:pt x="609" y="0"/>
                </a:lnTo>
                <a:lnTo>
                  <a:pt x="0" y="0"/>
                </a:lnTo>
                <a:lnTo>
                  <a:pt x="0" y="10287000"/>
                </a:lnTo>
                <a:close/>
              </a:path>
            </a:pathLst>
          </a:custGeom>
          <a:solidFill>
            <a:srgbClr val="F1F5F8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18003012" cy="10287001"/>
          </a:xfrm>
          <a:prstGeom prst="rect">
            <a:avLst/>
          </a:prstGeom>
        </p:spPr>
      </p:pic>
      <p:sp>
        <p:nvSpPr>
          <p:cNvPr id="4" name="object 4" descr=""/>
          <p:cNvSpPr txBox="1"/>
          <p:nvPr/>
        </p:nvSpPr>
        <p:spPr>
          <a:xfrm>
            <a:off x="-28549" y="-27940"/>
            <a:ext cx="8318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50">
                <a:latin typeface="Calibri"/>
                <a:cs typeface="Calibri"/>
              </a:rPr>
              <a:t>I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5" name="object 5" descr=""/>
          <p:cNvGrpSpPr/>
          <p:nvPr/>
        </p:nvGrpSpPr>
        <p:grpSpPr>
          <a:xfrm>
            <a:off x="685800" y="-3"/>
            <a:ext cx="17602200" cy="10287000"/>
            <a:chOff x="685800" y="-3"/>
            <a:chExt cx="17602200" cy="10287000"/>
          </a:xfrm>
        </p:grpSpPr>
        <p:sp>
          <p:nvSpPr>
            <p:cNvPr id="6" name="object 6" descr=""/>
            <p:cNvSpPr/>
            <p:nvPr/>
          </p:nvSpPr>
          <p:spPr>
            <a:xfrm>
              <a:off x="18003012" y="-3"/>
              <a:ext cx="284480" cy="10287000"/>
            </a:xfrm>
            <a:custGeom>
              <a:avLst/>
              <a:gdLst/>
              <a:ahLst/>
              <a:cxnLst/>
              <a:rect l="l" t="t" r="r" b="b"/>
              <a:pathLst>
                <a:path w="284480" h="10287000">
                  <a:moveTo>
                    <a:pt x="284378" y="0"/>
                  </a:moveTo>
                  <a:lnTo>
                    <a:pt x="0" y="0"/>
                  </a:lnTo>
                  <a:lnTo>
                    <a:pt x="0" y="10287000"/>
                  </a:lnTo>
                  <a:lnTo>
                    <a:pt x="284378" y="10287000"/>
                  </a:lnTo>
                  <a:lnTo>
                    <a:pt x="284378" y="0"/>
                  </a:lnTo>
                  <a:close/>
                </a:path>
              </a:pathLst>
            </a:custGeom>
            <a:solidFill>
              <a:srgbClr val="D92A0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5800" y="1485899"/>
              <a:ext cx="11354562" cy="1658874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789302" y="394461"/>
            <a:ext cx="13893165" cy="512445"/>
          </a:xfrm>
          <a:prstGeom prst="rect"/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 marL="173355">
              <a:lnSpc>
                <a:spcPts val="3925"/>
              </a:lnSpc>
              <a:tabLst>
                <a:tab pos="3049905" algn="l"/>
                <a:tab pos="4650740" algn="l"/>
                <a:tab pos="5174615" algn="l"/>
                <a:tab pos="9130665" algn="l"/>
                <a:tab pos="10752455" algn="l"/>
                <a:tab pos="11473815" algn="l"/>
              </a:tabLst>
            </a:pPr>
            <a:r>
              <a:rPr dirty="0" sz="3600" spc="290">
                <a:solidFill>
                  <a:srgbClr val="FFFFFF"/>
                </a:solidFill>
              </a:rPr>
              <a:t>BUSINESS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25">
                <a:solidFill>
                  <a:srgbClr val="FFFFFF"/>
                </a:solidFill>
              </a:rPr>
              <a:t>PLAN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-50">
                <a:solidFill>
                  <a:srgbClr val="FFFFFF"/>
                </a:solidFill>
              </a:rPr>
              <a:t>E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300">
                <a:solidFill>
                  <a:srgbClr val="FFFFFF"/>
                </a:solidFill>
              </a:rPr>
              <a:t>PREVENZIONE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60">
                <a:solidFill>
                  <a:srgbClr val="FFFFFF"/>
                </a:solidFill>
              </a:rPr>
              <a:t>CRISI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140">
                <a:solidFill>
                  <a:srgbClr val="FFFFFF"/>
                </a:solidFill>
              </a:rPr>
              <a:t>DI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80">
                <a:solidFill>
                  <a:srgbClr val="FFFFFF"/>
                </a:solidFill>
              </a:rPr>
              <a:t>IMPRESA</a:t>
            </a:r>
            <a:endParaRPr sz="3600"/>
          </a:p>
        </p:txBody>
      </p:sp>
      <p:sp>
        <p:nvSpPr>
          <p:cNvPr id="9" name="object 9" descr=""/>
          <p:cNvSpPr txBox="1"/>
          <p:nvPr/>
        </p:nvSpPr>
        <p:spPr>
          <a:xfrm>
            <a:off x="686562" y="1486661"/>
            <a:ext cx="11353800" cy="1658620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8100" rIns="0" bIns="0" rtlCol="0" vert="horz">
            <a:spAutoFit/>
          </a:bodyPr>
          <a:lstStyle/>
          <a:p>
            <a:pPr algn="just" marL="34925" marR="27940">
              <a:lnSpc>
                <a:spcPct val="100000"/>
              </a:lnSpc>
              <a:spcBef>
                <a:spcPts val="300"/>
              </a:spcBef>
            </a:pPr>
            <a:r>
              <a:rPr dirty="0" u="sng" sz="2000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Il ruolo</a:t>
            </a:r>
            <a:r>
              <a:rPr dirty="0" u="sng" sz="2000" spc="-10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del</a:t>
            </a:r>
            <a:r>
              <a:rPr dirty="0" u="sng" sz="2000" spc="-5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Business</a:t>
            </a:r>
            <a:r>
              <a:rPr dirty="0" u="sng" sz="2000" spc="-5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Plan</a:t>
            </a:r>
            <a:r>
              <a:rPr dirty="0" u="sng" sz="2000" spc="-10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sz="2000">
                <a:latin typeface="Arial MT"/>
                <a:cs typeface="Arial MT"/>
              </a:rPr>
              <a:t>assume una</a:t>
            </a:r>
            <a:r>
              <a:rPr dirty="0" sz="2000" spc="-1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grande</a:t>
            </a:r>
            <a:r>
              <a:rPr dirty="0" sz="2000" spc="-1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rilevanza</a:t>
            </a:r>
            <a:r>
              <a:rPr dirty="0" sz="2000" spc="-5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nell’ambito</a:t>
            </a:r>
            <a:r>
              <a:rPr dirty="0" sz="2000" spc="1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della</a:t>
            </a:r>
            <a:r>
              <a:rPr dirty="0" sz="2000" spc="1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normativa</a:t>
            </a:r>
            <a:r>
              <a:rPr dirty="0" sz="2000" spc="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per</a:t>
            </a:r>
            <a:r>
              <a:rPr dirty="0" sz="2000" spc="1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le</a:t>
            </a:r>
            <a:r>
              <a:rPr dirty="0" sz="2000" spc="-5">
                <a:latin typeface="Arial MT"/>
                <a:cs typeface="Arial MT"/>
              </a:rPr>
              <a:t> </a:t>
            </a:r>
            <a:r>
              <a:rPr dirty="0" u="sng" sz="2000">
                <a:uFill>
                  <a:solidFill>
                    <a:srgbClr val="000000"/>
                  </a:solidFill>
                </a:uFill>
                <a:latin typeface="Arial MT"/>
                <a:cs typeface="Arial MT"/>
              </a:rPr>
              <a:t>“crisi</a:t>
            </a:r>
            <a:r>
              <a:rPr dirty="0" u="sng" sz="2000" spc="15">
                <a:uFill>
                  <a:solidFill>
                    <a:srgbClr val="000000"/>
                  </a:solidFill>
                </a:uFill>
                <a:latin typeface="Arial MT"/>
                <a:cs typeface="Arial MT"/>
              </a:rPr>
              <a:t> </a:t>
            </a:r>
            <a:r>
              <a:rPr dirty="0" u="sng" sz="2000" spc="-25">
                <a:uFill>
                  <a:solidFill>
                    <a:srgbClr val="000000"/>
                  </a:solidFill>
                </a:uFill>
                <a:latin typeface="Arial MT"/>
                <a:cs typeface="Arial MT"/>
              </a:rPr>
              <a:t>di</a:t>
            </a:r>
            <a:r>
              <a:rPr dirty="0" sz="2000" spc="-25">
                <a:latin typeface="Arial MT"/>
                <a:cs typeface="Arial MT"/>
              </a:rPr>
              <a:t> </a:t>
            </a:r>
            <a:r>
              <a:rPr dirty="0" u="sng" sz="2000">
                <a:uFill>
                  <a:solidFill>
                    <a:srgbClr val="000000"/>
                  </a:solidFill>
                </a:uFill>
                <a:latin typeface="Arial MT"/>
                <a:cs typeface="Arial MT"/>
              </a:rPr>
              <a:t>impresa”</a:t>
            </a:r>
            <a:r>
              <a:rPr dirty="0" sz="2000" spc="33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,</a:t>
            </a:r>
            <a:r>
              <a:rPr dirty="0" sz="2000" spc="31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in</a:t>
            </a:r>
            <a:r>
              <a:rPr dirty="0" sz="2000" spc="31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particolare</a:t>
            </a:r>
            <a:r>
              <a:rPr dirty="0" sz="2000" spc="32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per</a:t>
            </a:r>
            <a:r>
              <a:rPr dirty="0" sz="2000" spc="31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quanto</a:t>
            </a:r>
            <a:r>
              <a:rPr dirty="0" sz="2000" spc="31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riguarda</a:t>
            </a:r>
            <a:r>
              <a:rPr dirty="0" sz="2000" spc="32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l’obbligo</a:t>
            </a:r>
            <a:r>
              <a:rPr dirty="0" sz="2000" spc="32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degli</a:t>
            </a:r>
            <a:r>
              <a:rPr dirty="0" sz="2000" spc="32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Amministratori</a:t>
            </a:r>
            <a:r>
              <a:rPr dirty="0" sz="2000" spc="33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di</a:t>
            </a:r>
            <a:r>
              <a:rPr dirty="0" sz="2000" spc="32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adottare</a:t>
            </a:r>
            <a:r>
              <a:rPr dirty="0" sz="2000" spc="325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specifiche </a:t>
            </a:r>
            <a:r>
              <a:rPr dirty="0" sz="2000">
                <a:latin typeface="Arial MT"/>
                <a:cs typeface="Arial MT"/>
              </a:rPr>
              <a:t>procedure</a:t>
            </a:r>
            <a:r>
              <a:rPr dirty="0" sz="2000" spc="-2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di</a:t>
            </a:r>
            <a:r>
              <a:rPr dirty="0" sz="2000" spc="-2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prevenzione</a:t>
            </a:r>
            <a:r>
              <a:rPr dirty="0" sz="2000" spc="-2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e</a:t>
            </a:r>
            <a:r>
              <a:rPr dirty="0" sz="2000" spc="-2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di</a:t>
            </a:r>
            <a:r>
              <a:rPr dirty="0" sz="2000" spc="-2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allerta,</a:t>
            </a:r>
            <a:r>
              <a:rPr dirty="0" sz="2000" spc="-2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ovvero</a:t>
            </a:r>
            <a:r>
              <a:rPr dirty="0" sz="2000" spc="-25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strumenti</a:t>
            </a:r>
            <a:r>
              <a:rPr dirty="0" sz="2000" spc="-2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in</a:t>
            </a:r>
            <a:r>
              <a:rPr dirty="0" sz="2000" spc="-2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grado</a:t>
            </a:r>
            <a:r>
              <a:rPr dirty="0" sz="2000" spc="-3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di</a:t>
            </a:r>
            <a:r>
              <a:rPr dirty="0" sz="2000" spc="-2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valutare</a:t>
            </a:r>
            <a:r>
              <a:rPr dirty="0" sz="2000" spc="-3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e</a:t>
            </a:r>
            <a:r>
              <a:rPr dirty="0" sz="2000" spc="-2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prevenire</a:t>
            </a:r>
            <a:r>
              <a:rPr dirty="0" sz="2000" spc="-1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la</a:t>
            </a:r>
            <a:r>
              <a:rPr dirty="0" sz="2000" spc="-30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potenziale </a:t>
            </a:r>
            <a:r>
              <a:rPr dirty="0" sz="2000">
                <a:latin typeface="Arial MT"/>
                <a:cs typeface="Arial MT"/>
              </a:rPr>
              <a:t>situazione</a:t>
            </a:r>
            <a:r>
              <a:rPr dirty="0" sz="2000" spc="-4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aziendale</a:t>
            </a:r>
            <a:r>
              <a:rPr dirty="0" sz="2000" spc="-3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di</a:t>
            </a:r>
            <a:r>
              <a:rPr dirty="0" sz="2000" spc="-2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crisi</a:t>
            </a:r>
            <a:r>
              <a:rPr dirty="0" sz="2000" spc="-2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presente</a:t>
            </a:r>
            <a:r>
              <a:rPr dirty="0" sz="2000" spc="-5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e</a:t>
            </a:r>
            <a:r>
              <a:rPr dirty="0" sz="2000" spc="-3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prospettica</a:t>
            </a:r>
            <a:r>
              <a:rPr dirty="0" sz="2000" spc="-5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(approccio</a:t>
            </a:r>
            <a:r>
              <a:rPr dirty="0" sz="2000" spc="-4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c.d.</a:t>
            </a:r>
            <a:r>
              <a:rPr dirty="0" sz="2000" spc="-5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look</a:t>
            </a:r>
            <a:r>
              <a:rPr dirty="0" sz="2000" spc="-25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forward).</a:t>
            </a:r>
            <a:endParaRPr sz="2000">
              <a:latin typeface="Arial MT"/>
              <a:cs typeface="Arial MT"/>
            </a:endParaRPr>
          </a:p>
        </p:txBody>
      </p:sp>
      <p:grpSp>
        <p:nvGrpSpPr>
          <p:cNvPr id="10" name="object 10" descr=""/>
          <p:cNvGrpSpPr/>
          <p:nvPr/>
        </p:nvGrpSpPr>
        <p:grpSpPr>
          <a:xfrm>
            <a:off x="641604" y="1400555"/>
            <a:ext cx="16957675" cy="7780020"/>
            <a:chOff x="641604" y="1400555"/>
            <a:chExt cx="16957675" cy="7780020"/>
          </a:xfrm>
        </p:grpSpPr>
        <p:pic>
          <p:nvPicPr>
            <p:cNvPr id="11" name="object 1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659868" y="1400555"/>
              <a:ext cx="4939283" cy="7780020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41604" y="4288535"/>
              <a:ext cx="11354562" cy="4824222"/>
            </a:xfrm>
            <a:prstGeom prst="rect">
              <a:avLst/>
            </a:prstGeom>
          </p:spPr>
        </p:pic>
      </p:grpSp>
      <p:sp>
        <p:nvSpPr>
          <p:cNvPr id="13" name="object 13" descr=""/>
          <p:cNvSpPr txBox="1"/>
          <p:nvPr/>
        </p:nvSpPr>
        <p:spPr>
          <a:xfrm>
            <a:off x="642366" y="4289297"/>
            <a:ext cx="11353800" cy="4823460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7465" rIns="0" bIns="0" rtlCol="0" vert="horz">
            <a:spAutoFit/>
          </a:bodyPr>
          <a:lstStyle/>
          <a:p>
            <a:pPr algn="just" marR="29209">
              <a:lnSpc>
                <a:spcPct val="100000"/>
              </a:lnSpc>
              <a:spcBef>
                <a:spcPts val="295"/>
              </a:spcBef>
            </a:pPr>
            <a:r>
              <a:rPr dirty="0" sz="2000">
                <a:latin typeface="Arial MT"/>
                <a:cs typeface="Arial MT"/>
              </a:rPr>
              <a:t>La</a:t>
            </a:r>
            <a:r>
              <a:rPr dirty="0" sz="2000" spc="65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funzione</a:t>
            </a:r>
            <a:r>
              <a:rPr dirty="0" sz="2000" spc="60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principale</a:t>
            </a:r>
            <a:r>
              <a:rPr dirty="0" sz="2000" spc="70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del</a:t>
            </a:r>
            <a:r>
              <a:rPr dirty="0" sz="2000" spc="65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Business</a:t>
            </a:r>
            <a:r>
              <a:rPr dirty="0" sz="2000" spc="65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Plan</a:t>
            </a:r>
            <a:r>
              <a:rPr dirty="0" sz="2000" spc="70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di</a:t>
            </a:r>
            <a:r>
              <a:rPr dirty="0" sz="2000" spc="65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valutazione</a:t>
            </a:r>
            <a:r>
              <a:rPr dirty="0" sz="2000" spc="70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prospettica</a:t>
            </a:r>
            <a:r>
              <a:rPr dirty="0" sz="2000" spc="60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(c.d.</a:t>
            </a:r>
            <a:r>
              <a:rPr dirty="0" sz="2000" spc="60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look</a:t>
            </a:r>
            <a:r>
              <a:rPr dirty="0" sz="2000" spc="65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forward)</a:t>
            </a:r>
            <a:r>
              <a:rPr dirty="0" sz="2000" spc="65">
                <a:latin typeface="Arial MT"/>
                <a:cs typeface="Arial MT"/>
              </a:rPr>
              <a:t>  </a:t>
            </a:r>
            <a:r>
              <a:rPr dirty="0" sz="2000" spc="-10">
                <a:latin typeface="Arial MT"/>
                <a:cs typeface="Arial MT"/>
              </a:rPr>
              <a:t>della </a:t>
            </a:r>
            <a:r>
              <a:rPr dirty="0" sz="2000">
                <a:latin typeface="Arial MT"/>
                <a:cs typeface="Arial MT"/>
              </a:rPr>
              <a:t>continuità</a:t>
            </a:r>
            <a:r>
              <a:rPr dirty="0" sz="2000" spc="-1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dell’</a:t>
            </a:r>
            <a:r>
              <a:rPr dirty="0" sz="2000" spc="-7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impresa</a:t>
            </a:r>
            <a:r>
              <a:rPr dirty="0" sz="2000" spc="-1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si</a:t>
            </a:r>
            <a:r>
              <a:rPr dirty="0" sz="2000" spc="-1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basa</a:t>
            </a:r>
            <a:r>
              <a:rPr dirty="0" sz="2000" spc="-2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su</a:t>
            </a:r>
            <a:r>
              <a:rPr dirty="0" sz="2000" spc="-1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previsioni</a:t>
            </a:r>
            <a:r>
              <a:rPr dirty="0" sz="2000" spc="-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dell'andamento</a:t>
            </a:r>
            <a:r>
              <a:rPr dirty="0" sz="2000" spc="-1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aziendale</a:t>
            </a:r>
            <a:r>
              <a:rPr dirty="0" sz="2000" spc="-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futuro,</a:t>
            </a:r>
            <a:r>
              <a:rPr dirty="0" sz="2000" spc="-2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che</a:t>
            </a:r>
            <a:r>
              <a:rPr dirty="0" sz="2000" spc="-1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devono</a:t>
            </a:r>
            <a:r>
              <a:rPr dirty="0" sz="2000" spc="-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per</a:t>
            </a:r>
            <a:r>
              <a:rPr dirty="0" sz="2000" spc="-1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la</a:t>
            </a:r>
            <a:r>
              <a:rPr dirty="0" sz="2000" spc="-10">
                <a:latin typeface="Arial MT"/>
                <a:cs typeface="Arial MT"/>
              </a:rPr>
              <a:t> </a:t>
            </a:r>
            <a:r>
              <a:rPr dirty="0" sz="2000" spc="-20">
                <a:latin typeface="Arial MT"/>
                <a:cs typeface="Arial MT"/>
              </a:rPr>
              <a:t>loro </a:t>
            </a:r>
            <a:r>
              <a:rPr dirty="0" sz="2000">
                <a:latin typeface="Arial MT"/>
                <a:cs typeface="Arial MT"/>
              </a:rPr>
              <a:t>corretta</a:t>
            </a:r>
            <a:r>
              <a:rPr dirty="0" sz="2000" spc="-6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redazione</a:t>
            </a:r>
            <a:r>
              <a:rPr dirty="0" sz="2000" spc="-3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avere</a:t>
            </a:r>
            <a:r>
              <a:rPr dirty="0" sz="2000" spc="-4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le</a:t>
            </a:r>
            <a:r>
              <a:rPr dirty="0" sz="2000" spc="-2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seguenti</a:t>
            </a:r>
            <a:r>
              <a:rPr dirty="0" sz="2000" spc="-50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caratteristiche:</a:t>
            </a:r>
            <a:endParaRPr sz="20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095"/>
              </a:spcBef>
            </a:pPr>
            <a:endParaRPr sz="2000">
              <a:latin typeface="Arial MT"/>
              <a:cs typeface="Arial MT"/>
            </a:endParaRPr>
          </a:p>
          <a:p>
            <a:pPr marL="340995" indent="-342265">
              <a:lnSpc>
                <a:spcPct val="100000"/>
              </a:lnSpc>
              <a:spcBef>
                <a:spcPts val="5"/>
              </a:spcBef>
              <a:buFont typeface="Wingdings"/>
              <a:buChar char=""/>
              <a:tabLst>
                <a:tab pos="340995" algn="l"/>
                <a:tab pos="7014209" algn="l"/>
              </a:tabLst>
            </a:pPr>
            <a:r>
              <a:rPr dirty="0" sz="2000">
                <a:latin typeface="Arial MT"/>
                <a:cs typeface="Arial MT"/>
              </a:rPr>
              <a:t>La</a:t>
            </a:r>
            <a:r>
              <a:rPr dirty="0" sz="2000" spc="13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pianificazione</a:t>
            </a:r>
            <a:r>
              <a:rPr dirty="0" sz="2000" spc="12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strategica</a:t>
            </a:r>
            <a:r>
              <a:rPr dirty="0" sz="2000" spc="13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deve</a:t>
            </a:r>
            <a:r>
              <a:rPr dirty="0" sz="2000" spc="114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considerare</a:t>
            </a:r>
            <a:r>
              <a:rPr dirty="0" sz="2000" spc="12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una</a:t>
            </a:r>
            <a:r>
              <a:rPr dirty="0" sz="2000" spc="125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durata</a:t>
            </a:r>
            <a:r>
              <a:rPr dirty="0" sz="2000">
                <a:latin typeface="Arial MT"/>
                <a:cs typeface="Arial MT"/>
              </a:rPr>
              <a:t>	temporale</a:t>
            </a:r>
            <a:r>
              <a:rPr dirty="0" sz="2000" spc="114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significativa</a:t>
            </a:r>
            <a:r>
              <a:rPr dirty="0" sz="2000" spc="11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in</a:t>
            </a:r>
            <a:r>
              <a:rPr dirty="0" sz="2000" spc="114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funzione</a:t>
            </a:r>
            <a:r>
              <a:rPr dirty="0" sz="2000" spc="114">
                <a:latin typeface="Arial MT"/>
                <a:cs typeface="Arial MT"/>
              </a:rPr>
              <a:t> </a:t>
            </a:r>
            <a:r>
              <a:rPr dirty="0" sz="2000" spc="-25">
                <a:latin typeface="Arial MT"/>
                <a:cs typeface="Arial MT"/>
              </a:rPr>
              <a:t>del</a:t>
            </a:r>
            <a:endParaRPr sz="2000">
              <a:latin typeface="Arial MT"/>
              <a:cs typeface="Arial MT"/>
            </a:endParaRPr>
          </a:p>
          <a:p>
            <a:pPr marL="341630">
              <a:lnSpc>
                <a:spcPct val="100000"/>
              </a:lnSpc>
              <a:tabLst>
                <a:tab pos="2780030" algn="l"/>
              </a:tabLst>
            </a:pPr>
            <a:r>
              <a:rPr dirty="0" sz="2000">
                <a:latin typeface="Arial MT"/>
                <a:cs typeface="Arial MT"/>
              </a:rPr>
              <a:t>mercato</a:t>
            </a:r>
            <a:r>
              <a:rPr dirty="0" sz="2000" spc="-5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in</a:t>
            </a:r>
            <a:r>
              <a:rPr dirty="0" sz="2000" spc="-1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cui</a:t>
            </a:r>
            <a:r>
              <a:rPr dirty="0" sz="2000" spc="-25">
                <a:latin typeface="Arial MT"/>
                <a:cs typeface="Arial MT"/>
              </a:rPr>
              <a:t> </a:t>
            </a:r>
            <a:r>
              <a:rPr dirty="0" sz="2000" spc="-20">
                <a:latin typeface="Arial MT"/>
                <a:cs typeface="Arial MT"/>
              </a:rPr>
              <a:t>opera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10">
                <a:latin typeface="Arial MT"/>
                <a:cs typeface="Arial MT"/>
              </a:rPr>
              <a:t>l'impresa;</a:t>
            </a:r>
            <a:endParaRPr sz="20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705"/>
              </a:spcBef>
            </a:pPr>
            <a:endParaRPr sz="2000">
              <a:latin typeface="Arial MT"/>
              <a:cs typeface="Arial MT"/>
            </a:endParaRPr>
          </a:p>
          <a:p>
            <a:pPr marL="341630" marR="29845" indent="-342900">
              <a:lnSpc>
                <a:spcPct val="100000"/>
              </a:lnSpc>
              <a:spcBef>
                <a:spcPts val="5"/>
              </a:spcBef>
              <a:buFont typeface="Wingdings"/>
              <a:buChar char=""/>
              <a:tabLst>
                <a:tab pos="341630" algn="l"/>
                <a:tab pos="9521190" algn="l"/>
              </a:tabLst>
            </a:pPr>
            <a:r>
              <a:rPr dirty="0" sz="2000">
                <a:latin typeface="Arial MT"/>
                <a:cs typeface="Arial MT"/>
              </a:rPr>
              <a:t>Deve</a:t>
            </a:r>
            <a:r>
              <a:rPr dirty="0" sz="2000" spc="28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prevedere</a:t>
            </a:r>
            <a:r>
              <a:rPr dirty="0" sz="2000" spc="28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un’</a:t>
            </a:r>
            <a:r>
              <a:rPr dirty="0" sz="2000" spc="22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adeguata</a:t>
            </a:r>
            <a:r>
              <a:rPr dirty="0" sz="2000" spc="27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ottimizzazione</a:t>
            </a:r>
            <a:r>
              <a:rPr dirty="0" sz="2000" spc="26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delle</a:t>
            </a:r>
            <a:r>
              <a:rPr dirty="0" sz="2000" spc="27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risorse</a:t>
            </a:r>
            <a:r>
              <a:rPr dirty="0" sz="2000" spc="28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aziendali</a:t>
            </a:r>
            <a:r>
              <a:rPr dirty="0" sz="2000" spc="290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coinvolte</a:t>
            </a:r>
            <a:r>
              <a:rPr dirty="0" sz="2000">
                <a:latin typeface="Arial MT"/>
                <a:cs typeface="Arial MT"/>
              </a:rPr>
              <a:t>	nel</a:t>
            </a:r>
            <a:r>
              <a:rPr dirty="0" sz="2000" spc="28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processo</a:t>
            </a:r>
            <a:r>
              <a:rPr dirty="0" sz="2000" spc="280">
                <a:latin typeface="Arial MT"/>
                <a:cs typeface="Arial MT"/>
              </a:rPr>
              <a:t> </a:t>
            </a:r>
            <a:r>
              <a:rPr dirty="0" sz="2000" spc="-25">
                <a:latin typeface="Arial MT"/>
                <a:cs typeface="Arial MT"/>
              </a:rPr>
              <a:t>di </a:t>
            </a:r>
            <a:r>
              <a:rPr dirty="0" sz="2000">
                <a:latin typeface="Arial MT"/>
                <a:cs typeface="Arial MT"/>
              </a:rPr>
              <a:t>predisposizione</a:t>
            </a:r>
            <a:r>
              <a:rPr dirty="0" sz="2000" spc="-9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del</a:t>
            </a:r>
            <a:r>
              <a:rPr dirty="0" sz="2000" spc="-40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Piano;</a:t>
            </a:r>
            <a:endParaRPr sz="20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180"/>
              </a:spcBef>
              <a:buFont typeface="Wingdings"/>
              <a:buChar char=""/>
            </a:pPr>
            <a:endParaRPr sz="2000">
              <a:latin typeface="Arial MT"/>
              <a:cs typeface="Arial MT"/>
            </a:endParaRPr>
          </a:p>
          <a:p>
            <a:pPr marL="341630" marR="27305" indent="-342900">
              <a:lnSpc>
                <a:spcPct val="179000"/>
              </a:lnSpc>
              <a:buFont typeface="Wingdings"/>
              <a:buChar char=""/>
              <a:tabLst>
                <a:tab pos="341630" algn="l"/>
              </a:tabLst>
            </a:pPr>
            <a:r>
              <a:rPr dirty="0" sz="2000">
                <a:latin typeface="Arial MT"/>
                <a:cs typeface="Arial MT"/>
              </a:rPr>
              <a:t>Deve</a:t>
            </a:r>
            <a:r>
              <a:rPr dirty="0" sz="2000" spc="1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prevedere</a:t>
            </a:r>
            <a:r>
              <a:rPr dirty="0" sz="2000" spc="2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un</a:t>
            </a:r>
            <a:r>
              <a:rPr dirty="0" sz="2000" spc="2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monitoraggio</a:t>
            </a:r>
            <a:r>
              <a:rPr dirty="0" sz="2000" spc="2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continuo</a:t>
            </a:r>
            <a:r>
              <a:rPr dirty="0" sz="2000" spc="2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della</a:t>
            </a:r>
            <a:r>
              <a:rPr dirty="0" sz="2000" spc="2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valutazione</a:t>
            </a:r>
            <a:r>
              <a:rPr dirty="0" sz="2000" spc="2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delle</a:t>
            </a:r>
            <a:r>
              <a:rPr dirty="0" sz="2000" spc="2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performance</a:t>
            </a:r>
            <a:r>
              <a:rPr dirty="0" sz="2000" spc="1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del</a:t>
            </a:r>
            <a:r>
              <a:rPr dirty="0" sz="2000" spc="2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Piano,</a:t>
            </a:r>
            <a:r>
              <a:rPr dirty="0" sz="2000" spc="10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ispirato </a:t>
            </a:r>
            <a:r>
              <a:rPr dirty="0" sz="2000">
                <a:latin typeface="Arial MT"/>
                <a:cs typeface="Arial MT"/>
              </a:rPr>
              <a:t>a</a:t>
            </a:r>
            <a:r>
              <a:rPr dirty="0" sz="2000" spc="-1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rigore</a:t>
            </a:r>
            <a:r>
              <a:rPr dirty="0" sz="2000" spc="-4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metodologico</a:t>
            </a:r>
            <a:r>
              <a:rPr dirty="0" sz="2000" spc="-30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evidenziabile.</a:t>
            </a:r>
            <a:endParaRPr sz="2000">
              <a:latin typeface="Arial MT"/>
              <a:cs typeface="Arial MT"/>
            </a:endParaRPr>
          </a:p>
        </p:txBody>
      </p:sp>
      <p:grpSp>
        <p:nvGrpSpPr>
          <p:cNvPr id="14" name="object 14" descr=""/>
          <p:cNvGrpSpPr/>
          <p:nvPr/>
        </p:nvGrpSpPr>
        <p:grpSpPr>
          <a:xfrm>
            <a:off x="5522976" y="3360420"/>
            <a:ext cx="788035" cy="711835"/>
            <a:chOff x="5522976" y="3360420"/>
            <a:chExt cx="788035" cy="711835"/>
          </a:xfrm>
        </p:grpSpPr>
        <p:pic>
          <p:nvPicPr>
            <p:cNvPr id="15" name="object 15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535168" y="3372612"/>
              <a:ext cx="762762" cy="686562"/>
            </a:xfrm>
            <a:prstGeom prst="rect">
              <a:avLst/>
            </a:prstGeom>
          </p:spPr>
        </p:pic>
        <p:sp>
          <p:nvSpPr>
            <p:cNvPr id="16" name="object 16" descr=""/>
            <p:cNvSpPr/>
            <p:nvPr/>
          </p:nvSpPr>
          <p:spPr>
            <a:xfrm>
              <a:off x="5535930" y="3373374"/>
              <a:ext cx="762000" cy="685800"/>
            </a:xfrm>
            <a:custGeom>
              <a:avLst/>
              <a:gdLst/>
              <a:ahLst/>
              <a:cxnLst/>
              <a:rect l="l" t="t" r="r" b="b"/>
              <a:pathLst>
                <a:path w="762000" h="685800">
                  <a:moveTo>
                    <a:pt x="0" y="342900"/>
                  </a:moveTo>
                  <a:lnTo>
                    <a:pt x="190500" y="342900"/>
                  </a:lnTo>
                  <a:lnTo>
                    <a:pt x="190500" y="0"/>
                  </a:lnTo>
                  <a:lnTo>
                    <a:pt x="571500" y="0"/>
                  </a:lnTo>
                  <a:lnTo>
                    <a:pt x="571500" y="342900"/>
                  </a:lnTo>
                  <a:lnTo>
                    <a:pt x="762000" y="342900"/>
                  </a:lnTo>
                  <a:lnTo>
                    <a:pt x="381000" y="685800"/>
                  </a:lnTo>
                  <a:lnTo>
                    <a:pt x="0" y="342900"/>
                  </a:lnTo>
                  <a:close/>
                </a:path>
              </a:pathLst>
            </a:custGeom>
            <a:ln w="25908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7" name="object 17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90424" rIns="0" bIns="0" rtlCol="0" vert="horz">
            <a:spAutoFit/>
          </a:bodyPr>
          <a:lstStyle/>
          <a:p>
            <a:pPr marL="556260">
              <a:lnSpc>
                <a:spcPts val="1810"/>
              </a:lnSpc>
            </a:pPr>
            <a:r>
              <a:rPr dirty="0"/>
              <a:t>20</a:t>
            </a:r>
            <a:r>
              <a:rPr dirty="0" spc="-30"/>
              <a:t> </a:t>
            </a:r>
            <a:r>
              <a:rPr dirty="0"/>
              <a:t>ottobre</a:t>
            </a:r>
            <a:r>
              <a:rPr dirty="0" spc="-45"/>
              <a:t> </a:t>
            </a:r>
            <a:r>
              <a:rPr dirty="0"/>
              <a:t>2025</a:t>
            </a:r>
            <a:r>
              <a:rPr dirty="0" spc="-25"/>
              <a:t> </a:t>
            </a:r>
            <a:r>
              <a:rPr dirty="0"/>
              <a:t>Roma</a:t>
            </a:r>
            <a:r>
              <a:rPr dirty="0" spc="-15"/>
              <a:t> </a:t>
            </a:r>
            <a:r>
              <a:rPr dirty="0" spc="-10"/>
              <a:t>Palazzo</a:t>
            </a:r>
            <a:r>
              <a:rPr dirty="0" spc="-45"/>
              <a:t> </a:t>
            </a:r>
            <a:r>
              <a:rPr dirty="0" spc="-10"/>
              <a:t>Valentini</a:t>
            </a:r>
            <a:r>
              <a:rPr dirty="0" spc="-45"/>
              <a:t> </a:t>
            </a:r>
            <a:r>
              <a:rPr dirty="0"/>
              <a:t>–</a:t>
            </a:r>
            <a:r>
              <a:rPr dirty="0" spc="-25"/>
              <a:t> </a:t>
            </a:r>
            <a:r>
              <a:rPr dirty="0"/>
              <a:t>Convegno</a:t>
            </a:r>
            <a:r>
              <a:rPr dirty="0" spc="-60"/>
              <a:t> </a:t>
            </a:r>
            <a:r>
              <a:rPr dirty="0" spc="-10"/>
              <a:t>«Sostenibilità</a:t>
            </a:r>
            <a:r>
              <a:rPr dirty="0" spc="-60"/>
              <a:t> </a:t>
            </a:r>
            <a:r>
              <a:rPr dirty="0"/>
              <a:t>e</a:t>
            </a:r>
            <a:r>
              <a:rPr dirty="0" spc="-30"/>
              <a:t> </a:t>
            </a:r>
            <a:r>
              <a:rPr dirty="0"/>
              <a:t>Business</a:t>
            </a:r>
            <a:r>
              <a:rPr dirty="0" spc="-25"/>
              <a:t> </a:t>
            </a:r>
            <a:r>
              <a:rPr dirty="0"/>
              <a:t>Continuity</a:t>
            </a:r>
            <a:r>
              <a:rPr dirty="0" spc="-50"/>
              <a:t> </a:t>
            </a:r>
            <a:r>
              <a:rPr dirty="0" spc="-10"/>
              <a:t>(AISL_O)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6094"/>
            <a:ext cx="18003012" cy="10280903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-12700" y="-19684"/>
            <a:ext cx="8318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50" i="1">
                <a:latin typeface="Calibri"/>
                <a:cs typeface="Calibri"/>
              </a:rPr>
              <a:t>I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752855" y="-3"/>
            <a:ext cx="17534890" cy="10287000"/>
            <a:chOff x="752855" y="-3"/>
            <a:chExt cx="17534890" cy="10287000"/>
          </a:xfrm>
        </p:grpSpPr>
        <p:sp>
          <p:nvSpPr>
            <p:cNvPr id="5" name="object 5" descr=""/>
            <p:cNvSpPr/>
            <p:nvPr/>
          </p:nvSpPr>
          <p:spPr>
            <a:xfrm>
              <a:off x="18003012" y="-3"/>
              <a:ext cx="284480" cy="10287000"/>
            </a:xfrm>
            <a:custGeom>
              <a:avLst/>
              <a:gdLst/>
              <a:ahLst/>
              <a:cxnLst/>
              <a:rect l="l" t="t" r="r" b="b"/>
              <a:pathLst>
                <a:path w="284480" h="10287000">
                  <a:moveTo>
                    <a:pt x="284378" y="0"/>
                  </a:moveTo>
                  <a:lnTo>
                    <a:pt x="0" y="0"/>
                  </a:lnTo>
                  <a:lnTo>
                    <a:pt x="0" y="10287000"/>
                  </a:lnTo>
                  <a:lnTo>
                    <a:pt x="284378" y="10287000"/>
                  </a:lnTo>
                  <a:lnTo>
                    <a:pt x="284378" y="0"/>
                  </a:lnTo>
                  <a:close/>
                </a:path>
              </a:pathLst>
            </a:custGeom>
            <a:solidFill>
              <a:srgbClr val="D92A0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52855" y="1786127"/>
              <a:ext cx="10059162" cy="1632966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778122" y="394461"/>
            <a:ext cx="9915525" cy="512445"/>
          </a:xfrm>
          <a:prstGeom prst="rect"/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 marL="173355">
              <a:lnSpc>
                <a:spcPts val="3925"/>
              </a:lnSpc>
              <a:tabLst>
                <a:tab pos="3051810" algn="l"/>
                <a:tab pos="4653915" algn="l"/>
                <a:tab pos="5177790" algn="l"/>
                <a:tab pos="6929755" algn="l"/>
                <a:tab pos="8806180" algn="l"/>
              </a:tabLst>
            </a:pPr>
            <a:r>
              <a:rPr dirty="0" sz="3600" spc="290">
                <a:solidFill>
                  <a:srgbClr val="FFFFFF"/>
                </a:solidFill>
              </a:rPr>
              <a:t>BUSINESS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25">
                <a:solidFill>
                  <a:srgbClr val="FFFFFF"/>
                </a:solidFill>
              </a:rPr>
              <a:t>PLAN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-50">
                <a:solidFill>
                  <a:srgbClr val="FFFFFF"/>
                </a:solidFill>
              </a:rPr>
              <a:t>E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50">
                <a:solidFill>
                  <a:srgbClr val="FFFFFF"/>
                </a:solidFill>
              </a:rPr>
              <a:t>LINEE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54">
                <a:solidFill>
                  <a:srgbClr val="FFFFFF"/>
                </a:solidFill>
              </a:rPr>
              <a:t>GUIDA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195">
                <a:solidFill>
                  <a:srgbClr val="FFFFFF"/>
                </a:solidFill>
              </a:rPr>
              <a:t>EBA</a:t>
            </a:r>
            <a:endParaRPr sz="3600"/>
          </a:p>
        </p:txBody>
      </p:sp>
      <p:sp>
        <p:nvSpPr>
          <p:cNvPr id="8" name="object 8" descr=""/>
          <p:cNvSpPr txBox="1"/>
          <p:nvPr/>
        </p:nvSpPr>
        <p:spPr>
          <a:xfrm>
            <a:off x="753618" y="1786889"/>
            <a:ext cx="10058400" cy="1632585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7465" rIns="0" bIns="0" rtlCol="0" vert="horz">
            <a:spAutoFit/>
          </a:bodyPr>
          <a:lstStyle/>
          <a:p>
            <a:pPr algn="just" marL="34290" marR="27940">
              <a:lnSpc>
                <a:spcPct val="100000"/>
              </a:lnSpc>
              <a:spcBef>
                <a:spcPts val="295"/>
              </a:spcBef>
            </a:pP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3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normativa</a:t>
            </a:r>
            <a:r>
              <a:rPr dirty="0" sz="2000" spc="30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bancaria</a:t>
            </a:r>
            <a:r>
              <a:rPr dirty="0" sz="2000" spc="3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3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3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particolare</a:t>
            </a:r>
            <a:r>
              <a:rPr dirty="0" sz="2000" spc="30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le</a:t>
            </a:r>
            <a:r>
              <a:rPr dirty="0" sz="2000" spc="3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Linea</a:t>
            </a:r>
            <a:r>
              <a:rPr dirty="0" sz="2000" spc="3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Guida</a:t>
            </a:r>
            <a:r>
              <a:rPr dirty="0" sz="2000" spc="3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EBA</a:t>
            </a:r>
            <a:r>
              <a:rPr dirty="0" sz="2000" spc="2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LOM</a:t>
            </a:r>
            <a:r>
              <a:rPr dirty="0" sz="2000" spc="30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(Guidelines</a:t>
            </a:r>
            <a:r>
              <a:rPr dirty="0" sz="2000" spc="3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on</a:t>
            </a:r>
            <a:r>
              <a:rPr dirty="0" sz="2000" spc="315" i="1">
                <a:latin typeface="Arial"/>
                <a:cs typeface="Arial"/>
              </a:rPr>
              <a:t> </a:t>
            </a:r>
            <a:r>
              <a:rPr dirty="0" sz="2000" spc="-20" i="1">
                <a:latin typeface="Arial"/>
                <a:cs typeface="Arial"/>
              </a:rPr>
              <a:t>loan </a:t>
            </a:r>
            <a:r>
              <a:rPr dirty="0" sz="2000" i="1">
                <a:latin typeface="Arial"/>
                <a:cs typeface="Arial"/>
              </a:rPr>
              <a:t>origination</a:t>
            </a:r>
            <a:r>
              <a:rPr dirty="0" sz="2000" spc="1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and</a:t>
            </a:r>
            <a:r>
              <a:rPr dirty="0" sz="2000" spc="1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monitoring),</a:t>
            </a:r>
            <a:r>
              <a:rPr dirty="0" sz="2000" spc="1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hanno</a:t>
            </a:r>
            <a:r>
              <a:rPr dirty="0" sz="2000" spc="1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previsto</a:t>
            </a:r>
            <a:r>
              <a:rPr dirty="0" sz="2000" spc="1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1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valutazione</a:t>
            </a:r>
            <a:r>
              <a:rPr dirty="0" sz="2000" spc="1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</a:t>
            </a:r>
            <a:r>
              <a:rPr dirty="0" sz="2000" spc="1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merito</a:t>
            </a:r>
            <a:r>
              <a:rPr dirty="0" sz="2000" spc="1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creditizio</a:t>
            </a:r>
            <a:r>
              <a:rPr dirty="0" sz="2000" spc="1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da</a:t>
            </a:r>
            <a:r>
              <a:rPr dirty="0" sz="2000" spc="17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parte </a:t>
            </a:r>
            <a:r>
              <a:rPr dirty="0" sz="2000" i="1">
                <a:latin typeface="Arial"/>
                <a:cs typeface="Arial"/>
              </a:rPr>
              <a:t>delle</a:t>
            </a:r>
            <a:r>
              <a:rPr dirty="0" sz="2000" spc="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Banche,</a:t>
            </a:r>
            <a:r>
              <a:rPr dirty="0" sz="2000" spc="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sulla</a:t>
            </a:r>
            <a:r>
              <a:rPr dirty="0" sz="2000" spc="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base</a:t>
            </a:r>
            <a:r>
              <a:rPr dirty="0" sz="2000" spc="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ed</a:t>
            </a:r>
            <a:r>
              <a:rPr dirty="0" sz="2000" spc="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esame</a:t>
            </a:r>
            <a:r>
              <a:rPr dirty="0" sz="2000" spc="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analisi</a:t>
            </a:r>
            <a:r>
              <a:rPr dirty="0" sz="2000" spc="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delle</a:t>
            </a:r>
            <a:r>
              <a:rPr dirty="0" sz="2000" spc="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dinamiche</a:t>
            </a:r>
            <a:r>
              <a:rPr dirty="0" sz="2000" spc="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quantitative</a:t>
            </a:r>
            <a:r>
              <a:rPr dirty="0" sz="2000" spc="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delle</a:t>
            </a:r>
            <a:r>
              <a:rPr dirty="0" sz="2000" spc="7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imprese, </a:t>
            </a:r>
            <a:r>
              <a:rPr dirty="0" sz="2000" i="1">
                <a:latin typeface="Arial"/>
                <a:cs typeface="Arial"/>
              </a:rPr>
              <a:t>prima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storiche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ed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poi</a:t>
            </a:r>
            <a:r>
              <a:rPr dirty="0" sz="2000" spc="-2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prospettiche.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9" name="object 9" descr=""/>
          <p:cNvGrpSpPr/>
          <p:nvPr/>
        </p:nvGrpSpPr>
        <p:grpSpPr>
          <a:xfrm>
            <a:off x="688848" y="1784604"/>
            <a:ext cx="16671290" cy="7279640"/>
            <a:chOff x="688848" y="1784604"/>
            <a:chExt cx="16671290" cy="7279640"/>
          </a:xfrm>
        </p:grpSpPr>
        <p:pic>
          <p:nvPicPr>
            <p:cNvPr id="10" name="object 10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419076" y="1784604"/>
              <a:ext cx="4940808" cy="7248144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88848" y="7432548"/>
              <a:ext cx="10059162" cy="1631441"/>
            </a:xfrm>
            <a:prstGeom prst="rect">
              <a:avLst/>
            </a:prstGeom>
          </p:spPr>
        </p:pic>
      </p:grpSp>
      <p:sp>
        <p:nvSpPr>
          <p:cNvPr id="12" name="object 12" descr=""/>
          <p:cNvSpPr txBox="1"/>
          <p:nvPr/>
        </p:nvSpPr>
        <p:spPr>
          <a:xfrm>
            <a:off x="689609" y="7433309"/>
            <a:ext cx="10058400" cy="1630680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8735" rIns="0" bIns="0" rtlCol="0" vert="horz">
            <a:spAutoFit/>
          </a:bodyPr>
          <a:lstStyle/>
          <a:p>
            <a:pPr algn="just" marL="34925" marR="26670">
              <a:lnSpc>
                <a:spcPct val="100000"/>
              </a:lnSpc>
              <a:spcBef>
                <a:spcPts val="305"/>
              </a:spcBef>
            </a:pP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2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tal</a:t>
            </a:r>
            <a:r>
              <a:rPr dirty="0" sz="2000" spc="2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senso</a:t>
            </a:r>
            <a:r>
              <a:rPr dirty="0" sz="2000" spc="2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le</a:t>
            </a:r>
            <a:r>
              <a:rPr dirty="0" sz="2000" spc="2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linee</a:t>
            </a:r>
            <a:r>
              <a:rPr dirty="0" sz="2000" spc="2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guida</a:t>
            </a:r>
            <a:r>
              <a:rPr dirty="0" sz="2000" spc="2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EBA</a:t>
            </a:r>
            <a:r>
              <a:rPr dirty="0" sz="2000" spc="20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2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materia</a:t>
            </a:r>
            <a:r>
              <a:rPr dirty="0" sz="2000" spc="2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254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concessione</a:t>
            </a:r>
            <a:r>
              <a:rPr dirty="0" sz="2000" spc="2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2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monitoraggio</a:t>
            </a:r>
            <a:r>
              <a:rPr dirty="0" sz="2000" spc="2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</a:t>
            </a:r>
            <a:r>
              <a:rPr dirty="0" sz="2000" spc="26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credito, </a:t>
            </a:r>
            <a:r>
              <a:rPr dirty="0" sz="2000" i="1">
                <a:latin typeface="Arial"/>
                <a:cs typeface="Arial"/>
              </a:rPr>
              <a:t>indicano</a:t>
            </a:r>
            <a:r>
              <a:rPr dirty="0" sz="2000" spc="20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chiaramente</a:t>
            </a:r>
            <a:r>
              <a:rPr dirty="0" sz="2000" spc="2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che</a:t>
            </a:r>
            <a:r>
              <a:rPr dirty="0" sz="2000" spc="2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le</a:t>
            </a:r>
            <a:r>
              <a:rPr dirty="0" sz="2000" spc="204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Banche</a:t>
            </a:r>
            <a:r>
              <a:rPr dirty="0" sz="2000" spc="2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204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sede</a:t>
            </a:r>
            <a:r>
              <a:rPr dirty="0" sz="2000" spc="2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204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sua</a:t>
            </a:r>
            <a:r>
              <a:rPr dirty="0" sz="2000" spc="1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concessione</a:t>
            </a:r>
            <a:r>
              <a:rPr dirty="0" sz="2000" spc="20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devono</a:t>
            </a:r>
            <a:r>
              <a:rPr dirty="0" sz="2000" spc="2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ottenere</a:t>
            </a:r>
            <a:r>
              <a:rPr dirty="0" sz="2000" spc="200" i="1">
                <a:latin typeface="Arial"/>
                <a:cs typeface="Arial"/>
              </a:rPr>
              <a:t> </a:t>
            </a:r>
            <a:r>
              <a:rPr dirty="0" sz="2000" spc="-25" i="1">
                <a:latin typeface="Arial"/>
                <a:cs typeface="Arial"/>
              </a:rPr>
              <a:t>una </a:t>
            </a:r>
            <a:r>
              <a:rPr dirty="0" sz="2000" i="1">
                <a:latin typeface="Arial"/>
                <a:cs typeface="Arial"/>
              </a:rPr>
              <a:t>conoscenza</a:t>
            </a:r>
            <a:r>
              <a:rPr dirty="0" sz="2000" spc="2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approfondita</a:t>
            </a:r>
            <a:r>
              <a:rPr dirty="0" sz="2000" spc="28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dell’impresa</a:t>
            </a:r>
            <a:r>
              <a:rPr dirty="0" sz="2000" spc="2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ovvero</a:t>
            </a:r>
            <a:r>
              <a:rPr dirty="0" sz="2000" spc="30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2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paritcolare</a:t>
            </a:r>
            <a:r>
              <a:rPr dirty="0" sz="2000" spc="2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«</a:t>
            </a:r>
            <a:r>
              <a:rPr dirty="0" sz="2000" b="1" i="1">
                <a:latin typeface="Arial"/>
                <a:cs typeface="Arial"/>
              </a:rPr>
              <a:t>analizzare</a:t>
            </a:r>
            <a:r>
              <a:rPr dirty="0" sz="2000" spc="290" b="1" i="1">
                <a:latin typeface="Arial"/>
                <a:cs typeface="Arial"/>
              </a:rPr>
              <a:t> </a:t>
            </a:r>
            <a:r>
              <a:rPr dirty="0" sz="2000" b="1" i="1">
                <a:latin typeface="Arial"/>
                <a:cs typeface="Arial"/>
              </a:rPr>
              <a:t>il</a:t>
            </a:r>
            <a:r>
              <a:rPr dirty="0" sz="2000" spc="280" b="1" i="1">
                <a:latin typeface="Arial"/>
                <a:cs typeface="Arial"/>
              </a:rPr>
              <a:t> </a:t>
            </a:r>
            <a:r>
              <a:rPr dirty="0" sz="2000" b="1" i="1">
                <a:latin typeface="Arial"/>
                <a:cs typeface="Arial"/>
              </a:rPr>
              <a:t>modello</a:t>
            </a:r>
            <a:r>
              <a:rPr dirty="0" sz="2000" spc="285" b="1" i="1">
                <a:latin typeface="Arial"/>
                <a:cs typeface="Arial"/>
              </a:rPr>
              <a:t> </a:t>
            </a:r>
            <a:r>
              <a:rPr dirty="0" sz="2000" spc="-25" b="1" i="1">
                <a:latin typeface="Arial"/>
                <a:cs typeface="Arial"/>
              </a:rPr>
              <a:t>di </a:t>
            </a:r>
            <a:r>
              <a:rPr dirty="0" sz="2000" b="1" i="1">
                <a:latin typeface="Arial"/>
                <a:cs typeface="Arial"/>
              </a:rPr>
              <a:t>business</a:t>
            </a:r>
            <a:r>
              <a:rPr dirty="0" sz="2000" spc="-40" b="1" i="1">
                <a:latin typeface="Arial"/>
                <a:cs typeface="Arial"/>
              </a:rPr>
              <a:t> </a:t>
            </a:r>
            <a:r>
              <a:rPr dirty="0" sz="2000" b="1" i="1">
                <a:latin typeface="Arial"/>
                <a:cs typeface="Arial"/>
              </a:rPr>
              <a:t>e</a:t>
            </a:r>
            <a:r>
              <a:rPr dirty="0" sz="2000" spc="-40" b="1" i="1">
                <a:latin typeface="Arial"/>
                <a:cs typeface="Arial"/>
              </a:rPr>
              <a:t> </a:t>
            </a:r>
            <a:r>
              <a:rPr dirty="0" sz="2000" b="1" i="1">
                <a:latin typeface="Arial"/>
                <a:cs typeface="Arial"/>
              </a:rPr>
              <a:t>la</a:t>
            </a:r>
            <a:r>
              <a:rPr dirty="0" sz="2000" spc="-20" b="1" i="1">
                <a:latin typeface="Arial"/>
                <a:cs typeface="Arial"/>
              </a:rPr>
              <a:t> </a:t>
            </a:r>
            <a:r>
              <a:rPr dirty="0" sz="2000" b="1" i="1">
                <a:latin typeface="Arial"/>
                <a:cs typeface="Arial"/>
              </a:rPr>
              <a:t>strategia</a:t>
            </a:r>
            <a:r>
              <a:rPr dirty="0" sz="2000" spc="-65" b="1" i="1">
                <a:latin typeface="Arial"/>
                <a:cs typeface="Arial"/>
              </a:rPr>
              <a:t> </a:t>
            </a:r>
            <a:r>
              <a:rPr dirty="0" sz="2000" b="1" i="1">
                <a:latin typeface="Arial"/>
                <a:cs typeface="Arial"/>
              </a:rPr>
              <a:t>aziendale</a:t>
            </a:r>
            <a:r>
              <a:rPr dirty="0" sz="2000" spc="-50" b="1" i="1">
                <a:latin typeface="Arial"/>
                <a:cs typeface="Arial"/>
              </a:rPr>
              <a:t> </a:t>
            </a:r>
            <a:r>
              <a:rPr dirty="0" sz="2000" b="1" i="1">
                <a:latin typeface="Arial"/>
                <a:cs typeface="Arial"/>
              </a:rPr>
              <a:t>dell’impresa</a:t>
            </a:r>
            <a:r>
              <a:rPr dirty="0" sz="2000" spc="-45" b="1" i="1">
                <a:latin typeface="Arial"/>
                <a:cs typeface="Arial"/>
              </a:rPr>
              <a:t> </a:t>
            </a:r>
            <a:r>
              <a:rPr dirty="0" sz="2000" spc="-10" b="1" i="1">
                <a:latin typeface="Arial"/>
                <a:cs typeface="Arial"/>
              </a:rPr>
              <a:t>cliente».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3" name="object 13" descr=""/>
          <p:cNvGrpSpPr/>
          <p:nvPr/>
        </p:nvGrpSpPr>
        <p:grpSpPr>
          <a:xfrm>
            <a:off x="661416" y="4671059"/>
            <a:ext cx="10059670" cy="2391410"/>
            <a:chOff x="661416" y="4671059"/>
            <a:chExt cx="10059670" cy="2391410"/>
          </a:xfrm>
        </p:grpSpPr>
        <p:pic>
          <p:nvPicPr>
            <p:cNvPr id="14" name="object 14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219700" y="6182867"/>
              <a:ext cx="991362" cy="866393"/>
            </a:xfrm>
            <a:prstGeom prst="rect">
              <a:avLst/>
            </a:prstGeom>
          </p:spPr>
        </p:pic>
        <p:sp>
          <p:nvSpPr>
            <p:cNvPr id="15" name="object 15" descr=""/>
            <p:cNvSpPr/>
            <p:nvPr/>
          </p:nvSpPr>
          <p:spPr>
            <a:xfrm>
              <a:off x="5220462" y="6183629"/>
              <a:ext cx="990600" cy="866140"/>
            </a:xfrm>
            <a:custGeom>
              <a:avLst/>
              <a:gdLst/>
              <a:ahLst/>
              <a:cxnLst/>
              <a:rect l="l" t="t" r="r" b="b"/>
              <a:pathLst>
                <a:path w="990600" h="866140">
                  <a:moveTo>
                    <a:pt x="0" y="432816"/>
                  </a:moveTo>
                  <a:lnTo>
                    <a:pt x="247650" y="432816"/>
                  </a:lnTo>
                  <a:lnTo>
                    <a:pt x="247650" y="0"/>
                  </a:lnTo>
                  <a:lnTo>
                    <a:pt x="742950" y="0"/>
                  </a:lnTo>
                  <a:lnTo>
                    <a:pt x="742950" y="432816"/>
                  </a:lnTo>
                  <a:lnTo>
                    <a:pt x="990600" y="432816"/>
                  </a:lnTo>
                  <a:lnTo>
                    <a:pt x="495300" y="865632"/>
                  </a:lnTo>
                  <a:lnTo>
                    <a:pt x="0" y="432816"/>
                  </a:lnTo>
                  <a:close/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6" name="object 16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61416" y="4671059"/>
              <a:ext cx="10059162" cy="1323594"/>
            </a:xfrm>
            <a:prstGeom prst="rect">
              <a:avLst/>
            </a:prstGeom>
          </p:spPr>
        </p:pic>
      </p:grpSp>
      <p:sp>
        <p:nvSpPr>
          <p:cNvPr id="17" name="object 17" descr=""/>
          <p:cNvSpPr txBox="1"/>
          <p:nvPr/>
        </p:nvSpPr>
        <p:spPr>
          <a:xfrm>
            <a:off x="662177" y="4671821"/>
            <a:ext cx="10058400" cy="1323340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7465" rIns="0" bIns="0" rtlCol="0" vert="horz">
            <a:spAutoFit/>
          </a:bodyPr>
          <a:lstStyle/>
          <a:p>
            <a:pPr algn="just" marL="35560" marR="27305">
              <a:lnSpc>
                <a:spcPct val="100000"/>
              </a:lnSpc>
              <a:spcBef>
                <a:spcPts val="295"/>
              </a:spcBef>
            </a:pP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3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valutazione</a:t>
            </a:r>
            <a:r>
              <a:rPr dirty="0" sz="2000" spc="38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</a:t>
            </a:r>
            <a:r>
              <a:rPr dirty="0" sz="2000" spc="3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Modello</a:t>
            </a:r>
            <a:r>
              <a:rPr dirty="0" sz="2000" spc="3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3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business</a:t>
            </a:r>
            <a:r>
              <a:rPr dirty="0" sz="2000" spc="38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(in</a:t>
            </a:r>
            <a:r>
              <a:rPr dirty="0" sz="2000" spc="38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termini</a:t>
            </a:r>
            <a:r>
              <a:rPr dirty="0" sz="2000" spc="3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3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fattori</a:t>
            </a:r>
            <a:r>
              <a:rPr dirty="0" sz="2000" spc="3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3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successo</a:t>
            </a:r>
            <a:r>
              <a:rPr dirty="0" sz="2000" spc="3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38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vantaggio </a:t>
            </a:r>
            <a:r>
              <a:rPr dirty="0" sz="2000" i="1">
                <a:latin typeface="Arial"/>
                <a:cs typeface="Arial"/>
              </a:rPr>
              <a:t>competitivo)</a:t>
            </a:r>
            <a:r>
              <a:rPr dirty="0" sz="2000" spc="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delle</a:t>
            </a:r>
            <a:r>
              <a:rPr dirty="0" sz="2000" spc="8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imprese</a:t>
            </a:r>
            <a:r>
              <a:rPr dirty="0" sz="2000" spc="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è</a:t>
            </a:r>
            <a:r>
              <a:rPr dirty="0" sz="2000" spc="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secondo</a:t>
            </a:r>
            <a:r>
              <a:rPr dirty="0" sz="2000" spc="8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le</a:t>
            </a:r>
            <a:r>
              <a:rPr dirty="0" sz="2000" spc="8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linea</a:t>
            </a:r>
            <a:r>
              <a:rPr dirty="0" sz="2000" spc="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guida</a:t>
            </a:r>
            <a:r>
              <a:rPr dirty="0" sz="2000" spc="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EBA</a:t>
            </a:r>
            <a:r>
              <a:rPr dirty="0" sz="2000" spc="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un’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altro</a:t>
            </a:r>
            <a:r>
              <a:rPr dirty="0" sz="2000" spc="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aspetto</a:t>
            </a:r>
            <a:r>
              <a:rPr dirty="0" sz="2000" spc="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da</a:t>
            </a:r>
            <a:r>
              <a:rPr dirty="0" sz="2000" spc="8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esaminare </a:t>
            </a:r>
            <a:r>
              <a:rPr dirty="0" sz="2000" i="1">
                <a:latin typeface="Arial"/>
                <a:cs typeface="Arial"/>
              </a:rPr>
              <a:t>per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-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concessione</a:t>
            </a:r>
            <a:r>
              <a:rPr dirty="0" sz="2000" spc="-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degli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affidamenti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alle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imprese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da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parte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delle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Banche.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8" name="object 18" descr=""/>
          <p:cNvGrpSpPr/>
          <p:nvPr/>
        </p:nvGrpSpPr>
        <p:grpSpPr>
          <a:xfrm>
            <a:off x="5183123" y="3523488"/>
            <a:ext cx="1016635" cy="891540"/>
            <a:chOff x="5183123" y="3523488"/>
            <a:chExt cx="1016635" cy="891540"/>
          </a:xfrm>
        </p:grpSpPr>
        <p:pic>
          <p:nvPicPr>
            <p:cNvPr id="19" name="object 19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195315" y="3535680"/>
              <a:ext cx="991362" cy="866394"/>
            </a:xfrm>
            <a:prstGeom prst="rect">
              <a:avLst/>
            </a:prstGeom>
          </p:spPr>
        </p:pic>
        <p:sp>
          <p:nvSpPr>
            <p:cNvPr id="20" name="object 20" descr=""/>
            <p:cNvSpPr/>
            <p:nvPr/>
          </p:nvSpPr>
          <p:spPr>
            <a:xfrm>
              <a:off x="5196077" y="3536442"/>
              <a:ext cx="990600" cy="866140"/>
            </a:xfrm>
            <a:custGeom>
              <a:avLst/>
              <a:gdLst/>
              <a:ahLst/>
              <a:cxnLst/>
              <a:rect l="l" t="t" r="r" b="b"/>
              <a:pathLst>
                <a:path w="990600" h="866139">
                  <a:moveTo>
                    <a:pt x="0" y="432815"/>
                  </a:moveTo>
                  <a:lnTo>
                    <a:pt x="247650" y="432815"/>
                  </a:lnTo>
                  <a:lnTo>
                    <a:pt x="247650" y="0"/>
                  </a:lnTo>
                  <a:lnTo>
                    <a:pt x="742950" y="0"/>
                  </a:lnTo>
                  <a:lnTo>
                    <a:pt x="742950" y="432815"/>
                  </a:lnTo>
                  <a:lnTo>
                    <a:pt x="990600" y="432815"/>
                  </a:lnTo>
                  <a:lnTo>
                    <a:pt x="495300" y="865631"/>
                  </a:lnTo>
                  <a:lnTo>
                    <a:pt x="0" y="432815"/>
                  </a:lnTo>
                  <a:close/>
                </a:path>
              </a:pathLst>
            </a:custGeom>
            <a:ln w="25908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1" name="object 21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5183" rIns="0" bIns="0" rtlCol="0" vert="horz">
            <a:spAutoFit/>
          </a:bodyPr>
          <a:lstStyle/>
          <a:p>
            <a:pPr marL="12700">
              <a:lnSpc>
                <a:spcPts val="1810"/>
              </a:lnSpc>
            </a:pPr>
            <a:r>
              <a:rPr dirty="0"/>
              <a:t>20</a:t>
            </a:r>
            <a:r>
              <a:rPr dirty="0" spc="-30"/>
              <a:t> </a:t>
            </a:r>
            <a:r>
              <a:rPr dirty="0"/>
              <a:t>ottobre</a:t>
            </a:r>
            <a:r>
              <a:rPr dirty="0" spc="-40"/>
              <a:t> </a:t>
            </a:r>
            <a:r>
              <a:rPr dirty="0"/>
              <a:t>2025</a:t>
            </a:r>
            <a:r>
              <a:rPr dirty="0" spc="-25"/>
              <a:t> </a:t>
            </a:r>
            <a:r>
              <a:rPr dirty="0"/>
              <a:t>Roma</a:t>
            </a:r>
            <a:r>
              <a:rPr dirty="0" spc="-15"/>
              <a:t> </a:t>
            </a:r>
            <a:r>
              <a:rPr dirty="0" spc="-10"/>
              <a:t>Palazzo</a:t>
            </a:r>
            <a:r>
              <a:rPr dirty="0" spc="-45"/>
              <a:t> </a:t>
            </a:r>
            <a:r>
              <a:rPr dirty="0" spc="-10"/>
              <a:t>Valentini</a:t>
            </a:r>
            <a:r>
              <a:rPr dirty="0" spc="-40"/>
              <a:t> </a:t>
            </a:r>
            <a:r>
              <a:rPr dirty="0"/>
              <a:t>–</a:t>
            </a:r>
            <a:r>
              <a:rPr dirty="0" spc="-25"/>
              <a:t> </a:t>
            </a:r>
            <a:r>
              <a:rPr dirty="0"/>
              <a:t>Convegno</a:t>
            </a:r>
            <a:r>
              <a:rPr dirty="0" spc="-65"/>
              <a:t> </a:t>
            </a:r>
            <a:r>
              <a:rPr dirty="0" spc="-10"/>
              <a:t>«Sostenibilità</a:t>
            </a:r>
            <a:r>
              <a:rPr dirty="0" spc="-60"/>
              <a:t> </a:t>
            </a:r>
            <a:r>
              <a:rPr dirty="0"/>
              <a:t>e</a:t>
            </a:r>
            <a:r>
              <a:rPr dirty="0" spc="-25"/>
              <a:t> </a:t>
            </a:r>
            <a:r>
              <a:rPr dirty="0"/>
              <a:t>Business</a:t>
            </a:r>
            <a:r>
              <a:rPr dirty="0" spc="-25"/>
              <a:t> </a:t>
            </a:r>
            <a:r>
              <a:rPr dirty="0"/>
              <a:t>Continuity</a:t>
            </a:r>
            <a:r>
              <a:rPr dirty="0" spc="-50"/>
              <a:t> </a:t>
            </a:r>
            <a:r>
              <a:rPr dirty="0" spc="-10"/>
              <a:t>(AISL_O)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003012" cy="10279378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-12700" y="-35814"/>
            <a:ext cx="8318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50">
                <a:latin typeface="Calibri"/>
                <a:cs typeface="Calibri"/>
              </a:rPr>
              <a:t>I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914400" y="-3"/>
            <a:ext cx="17373600" cy="10287000"/>
            <a:chOff x="914400" y="-3"/>
            <a:chExt cx="17373600" cy="10287000"/>
          </a:xfrm>
        </p:grpSpPr>
        <p:sp>
          <p:nvSpPr>
            <p:cNvPr id="5" name="object 5" descr=""/>
            <p:cNvSpPr/>
            <p:nvPr/>
          </p:nvSpPr>
          <p:spPr>
            <a:xfrm>
              <a:off x="18003012" y="-3"/>
              <a:ext cx="284480" cy="10287000"/>
            </a:xfrm>
            <a:custGeom>
              <a:avLst/>
              <a:gdLst/>
              <a:ahLst/>
              <a:cxnLst/>
              <a:rect l="l" t="t" r="r" b="b"/>
              <a:pathLst>
                <a:path w="284480" h="10287000">
                  <a:moveTo>
                    <a:pt x="284378" y="0"/>
                  </a:moveTo>
                  <a:lnTo>
                    <a:pt x="0" y="0"/>
                  </a:lnTo>
                  <a:lnTo>
                    <a:pt x="0" y="10287000"/>
                  </a:lnTo>
                  <a:lnTo>
                    <a:pt x="284378" y="10287000"/>
                  </a:lnTo>
                  <a:lnTo>
                    <a:pt x="284378" y="0"/>
                  </a:lnTo>
                  <a:close/>
                </a:path>
              </a:pathLst>
            </a:custGeom>
            <a:solidFill>
              <a:srgbClr val="D92A0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961876" y="1636776"/>
              <a:ext cx="5398008" cy="7031736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14400" y="1638299"/>
              <a:ext cx="10135362" cy="1631442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3625722" y="438530"/>
            <a:ext cx="9915525" cy="512445"/>
          </a:xfrm>
          <a:prstGeom prst="rect"/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 marL="173355">
              <a:lnSpc>
                <a:spcPts val="3925"/>
              </a:lnSpc>
              <a:tabLst>
                <a:tab pos="3051810" algn="l"/>
                <a:tab pos="4653280" algn="l"/>
                <a:tab pos="5176520" algn="l"/>
                <a:tab pos="6927215" algn="l"/>
                <a:tab pos="8803005" algn="l"/>
              </a:tabLst>
            </a:pPr>
            <a:r>
              <a:rPr dirty="0" sz="3600" spc="290">
                <a:solidFill>
                  <a:srgbClr val="FFFFFF"/>
                </a:solidFill>
              </a:rPr>
              <a:t>BUSINESS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25">
                <a:solidFill>
                  <a:srgbClr val="FFFFFF"/>
                </a:solidFill>
              </a:rPr>
              <a:t>PLAN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-50">
                <a:solidFill>
                  <a:srgbClr val="FFFFFF"/>
                </a:solidFill>
              </a:rPr>
              <a:t>E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50">
                <a:solidFill>
                  <a:srgbClr val="FFFFFF"/>
                </a:solidFill>
              </a:rPr>
              <a:t>LINEE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54">
                <a:solidFill>
                  <a:srgbClr val="FFFFFF"/>
                </a:solidFill>
              </a:rPr>
              <a:t>GUIDA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195">
                <a:solidFill>
                  <a:srgbClr val="FFFFFF"/>
                </a:solidFill>
              </a:rPr>
              <a:t>EBA</a:t>
            </a:r>
            <a:endParaRPr sz="3600"/>
          </a:p>
        </p:txBody>
      </p:sp>
      <p:sp>
        <p:nvSpPr>
          <p:cNvPr id="9" name="object 9" descr=""/>
          <p:cNvSpPr txBox="1"/>
          <p:nvPr/>
        </p:nvSpPr>
        <p:spPr>
          <a:xfrm>
            <a:off x="915161" y="1639061"/>
            <a:ext cx="10134600" cy="1630680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8100" rIns="0" bIns="0" rtlCol="0" vert="horz">
            <a:spAutoFit/>
          </a:bodyPr>
          <a:lstStyle/>
          <a:p>
            <a:pPr algn="just" marL="34925" marR="27940">
              <a:lnSpc>
                <a:spcPct val="100000"/>
              </a:lnSpc>
              <a:spcBef>
                <a:spcPts val="300"/>
              </a:spcBef>
            </a:pP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434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previsione</a:t>
            </a:r>
            <a:r>
              <a:rPr dirty="0" sz="2000" spc="4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434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Adeguati</a:t>
            </a:r>
            <a:r>
              <a:rPr dirty="0" sz="2000" spc="434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Assetti</a:t>
            </a:r>
            <a:r>
              <a:rPr dirty="0" sz="2000" spc="4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Organizzativi</a:t>
            </a:r>
            <a:r>
              <a:rPr dirty="0" sz="2000" spc="434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ex</a:t>
            </a:r>
            <a:r>
              <a:rPr dirty="0" sz="2000" spc="4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art.</a:t>
            </a:r>
            <a:r>
              <a:rPr dirty="0" sz="2000" spc="4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2086,</a:t>
            </a:r>
            <a:r>
              <a:rPr dirty="0" sz="2000" spc="4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comma</a:t>
            </a:r>
            <a:r>
              <a:rPr dirty="0" sz="2000" spc="434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2,</a:t>
            </a:r>
            <a:r>
              <a:rPr dirty="0" sz="2000" spc="4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</a:t>
            </a:r>
            <a:r>
              <a:rPr dirty="0" sz="2000" spc="434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c.c.</a:t>
            </a:r>
            <a:r>
              <a:rPr dirty="0" sz="2000" spc="4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è</a:t>
            </a:r>
            <a:r>
              <a:rPr dirty="0" sz="2000" spc="434" i="1">
                <a:latin typeface="Arial"/>
                <a:cs typeface="Arial"/>
              </a:rPr>
              <a:t> </a:t>
            </a:r>
            <a:r>
              <a:rPr dirty="0" sz="2000" spc="-25" i="1">
                <a:latin typeface="Arial"/>
                <a:cs typeface="Arial"/>
              </a:rPr>
              <a:t>in </a:t>
            </a:r>
            <a:r>
              <a:rPr dirty="0" sz="2000" i="1">
                <a:latin typeface="Arial"/>
                <a:cs typeface="Arial"/>
              </a:rPr>
              <a:t>sintonia con</a:t>
            </a:r>
            <a:r>
              <a:rPr dirty="0" sz="2000" spc="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le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linee</a:t>
            </a:r>
            <a:r>
              <a:rPr dirty="0" sz="2000" spc="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guida</a:t>
            </a:r>
            <a:r>
              <a:rPr dirty="0" sz="2000" spc="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EBA</a:t>
            </a:r>
            <a:r>
              <a:rPr dirty="0" sz="2000" spc="-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tema</a:t>
            </a:r>
            <a:r>
              <a:rPr dirty="0" sz="2000" spc="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erogazione</a:t>
            </a:r>
            <a:r>
              <a:rPr dirty="0" sz="2000" spc="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 credito,</a:t>
            </a:r>
            <a:r>
              <a:rPr dirty="0" sz="2000" spc="-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laddove</a:t>
            </a:r>
            <a:r>
              <a:rPr dirty="0" sz="2000" spc="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si </a:t>
            </a:r>
            <a:r>
              <a:rPr dirty="0" sz="2000" spc="-10" i="1">
                <a:latin typeface="Arial"/>
                <a:cs typeface="Arial"/>
              </a:rPr>
              <a:t>raccomanda </a:t>
            </a:r>
            <a:r>
              <a:rPr dirty="0" sz="2000" i="1">
                <a:latin typeface="Arial"/>
                <a:cs typeface="Arial"/>
              </a:rPr>
              <a:t>alle</a:t>
            </a:r>
            <a:r>
              <a:rPr dirty="0" sz="2000" spc="1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Banche</a:t>
            </a:r>
            <a:r>
              <a:rPr dirty="0" sz="2000" spc="1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analizzare</a:t>
            </a:r>
            <a:r>
              <a:rPr dirty="0" sz="2000" spc="1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1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struttura</a:t>
            </a:r>
            <a:r>
              <a:rPr dirty="0" sz="2000" spc="1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organizzativa,</a:t>
            </a:r>
            <a:r>
              <a:rPr dirty="0" sz="2000" spc="1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il</a:t>
            </a:r>
            <a:r>
              <a:rPr dirty="0" sz="2000" spc="1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modello</a:t>
            </a:r>
            <a:r>
              <a:rPr dirty="0" sz="2000" spc="1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business</a:t>
            </a:r>
            <a:r>
              <a:rPr dirty="0" sz="2000" spc="1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1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14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strategia </a:t>
            </a:r>
            <a:r>
              <a:rPr dirty="0" sz="2000" i="1">
                <a:latin typeface="Arial"/>
                <a:cs typeface="Arial"/>
              </a:rPr>
              <a:t>aziendale</a:t>
            </a:r>
            <a:r>
              <a:rPr dirty="0" sz="2000" spc="-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cliente</a:t>
            </a:r>
            <a:r>
              <a:rPr dirty="0" sz="2000" spc="-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disciplina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sua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volta</a:t>
            </a:r>
            <a:r>
              <a:rPr dirty="0" sz="2000" spc="-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richiamata</a:t>
            </a:r>
            <a:r>
              <a:rPr dirty="0" sz="2000" spc="-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dalla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giurisprudenza.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10" name="object 10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77824" y="4472940"/>
            <a:ext cx="10135362" cy="1325117"/>
          </a:xfrm>
          <a:prstGeom prst="rect">
            <a:avLst/>
          </a:prstGeom>
        </p:spPr>
      </p:pic>
      <p:sp>
        <p:nvSpPr>
          <p:cNvPr id="11" name="object 11" descr=""/>
          <p:cNvSpPr txBox="1"/>
          <p:nvPr/>
        </p:nvSpPr>
        <p:spPr>
          <a:xfrm>
            <a:off x="878586" y="4473702"/>
            <a:ext cx="10134600" cy="1324610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8735" rIns="0" bIns="0" rtlCol="0" vert="horz">
            <a:spAutoFit/>
          </a:bodyPr>
          <a:lstStyle/>
          <a:p>
            <a:pPr algn="just" marL="34925" marR="27940">
              <a:lnSpc>
                <a:spcPct val="100000"/>
              </a:lnSpc>
              <a:spcBef>
                <a:spcPts val="305"/>
              </a:spcBef>
            </a:pPr>
            <a:r>
              <a:rPr dirty="0" sz="2000" i="1">
                <a:latin typeface="Arial"/>
                <a:cs typeface="Arial"/>
              </a:rPr>
              <a:t>Con</a:t>
            </a:r>
            <a:r>
              <a:rPr dirty="0" sz="2000" spc="3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le</a:t>
            </a:r>
            <a:r>
              <a:rPr dirty="0" sz="2000" spc="3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nuove</a:t>
            </a:r>
            <a:r>
              <a:rPr dirty="0" sz="2000" spc="3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linee</a:t>
            </a:r>
            <a:r>
              <a:rPr dirty="0" sz="2000" spc="3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guida</a:t>
            </a:r>
            <a:r>
              <a:rPr dirty="0" sz="2000" spc="3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dell’EBA</a:t>
            </a:r>
            <a:r>
              <a:rPr dirty="0" sz="2000" spc="2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(Guidelines</a:t>
            </a:r>
            <a:r>
              <a:rPr dirty="0" sz="2000" spc="3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on</a:t>
            </a:r>
            <a:r>
              <a:rPr dirty="0" sz="2000" spc="2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loan</a:t>
            </a:r>
            <a:r>
              <a:rPr dirty="0" sz="2000" spc="3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origination</a:t>
            </a:r>
            <a:r>
              <a:rPr dirty="0" sz="2000" spc="3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and</a:t>
            </a:r>
            <a:r>
              <a:rPr dirty="0" sz="2000" spc="3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monitoring),</a:t>
            </a:r>
            <a:r>
              <a:rPr dirty="0" sz="2000" spc="310" i="1">
                <a:latin typeface="Arial"/>
                <a:cs typeface="Arial"/>
              </a:rPr>
              <a:t> </a:t>
            </a:r>
            <a:r>
              <a:rPr dirty="0" sz="2000" spc="-25" i="1">
                <a:latin typeface="Arial"/>
                <a:cs typeface="Arial"/>
              </a:rPr>
              <a:t>le </a:t>
            </a:r>
            <a:r>
              <a:rPr dirty="0" sz="2000" i="1">
                <a:latin typeface="Arial"/>
                <a:cs typeface="Arial"/>
              </a:rPr>
              <a:t>Banche</a:t>
            </a:r>
            <a:r>
              <a:rPr dirty="0" sz="2000" spc="1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valuteranno</a:t>
            </a:r>
            <a:r>
              <a:rPr dirty="0" sz="2000" spc="1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il</a:t>
            </a:r>
            <a:r>
              <a:rPr dirty="0" sz="2000" spc="1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merito</a:t>
            </a:r>
            <a:r>
              <a:rPr dirty="0" sz="2000" spc="1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creditizio</a:t>
            </a:r>
            <a:r>
              <a:rPr dirty="0" sz="2000" spc="1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non</a:t>
            </a:r>
            <a:r>
              <a:rPr dirty="0" sz="2000" spc="1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più</a:t>
            </a:r>
            <a:r>
              <a:rPr dirty="0" sz="2000" spc="1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sulle</a:t>
            </a:r>
            <a:r>
              <a:rPr dirty="0" sz="2000" spc="1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garanzie</a:t>
            </a:r>
            <a:r>
              <a:rPr dirty="0" sz="2000" spc="18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prestate,</a:t>
            </a:r>
            <a:r>
              <a:rPr dirty="0" sz="2000" spc="1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ma</a:t>
            </a:r>
            <a:r>
              <a:rPr dirty="0" sz="2000" spc="1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piuttosto</a:t>
            </a:r>
            <a:r>
              <a:rPr dirty="0" sz="2000" spc="160" i="1">
                <a:latin typeface="Arial"/>
                <a:cs typeface="Arial"/>
              </a:rPr>
              <a:t> </a:t>
            </a:r>
            <a:r>
              <a:rPr dirty="0" sz="2000" spc="-25" i="1">
                <a:latin typeface="Arial"/>
                <a:cs typeface="Arial"/>
              </a:rPr>
              <a:t>sui </a:t>
            </a:r>
            <a:r>
              <a:rPr dirty="0" sz="2000" i="1">
                <a:latin typeface="Arial"/>
                <a:cs typeface="Arial"/>
              </a:rPr>
              <a:t>Business</a:t>
            </a:r>
            <a:r>
              <a:rPr dirty="0" sz="2000" spc="-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Plan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prospettici</a:t>
            </a:r>
            <a:r>
              <a:rPr dirty="0" sz="2000" spc="-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credibili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documentati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delle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imprese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richiedenti</a:t>
            </a:r>
            <a:r>
              <a:rPr dirty="0" sz="2000" spc="-6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affidamenti.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2" name="object 12" descr=""/>
          <p:cNvGrpSpPr/>
          <p:nvPr/>
        </p:nvGrpSpPr>
        <p:grpSpPr>
          <a:xfrm>
            <a:off x="787908" y="3537140"/>
            <a:ext cx="10135870" cy="5132705"/>
            <a:chOff x="787908" y="3537140"/>
            <a:chExt cx="10135870" cy="5132705"/>
          </a:xfrm>
        </p:grpSpPr>
        <p:pic>
          <p:nvPicPr>
            <p:cNvPr id="13" name="object 13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143499" y="3549396"/>
              <a:ext cx="1067562" cy="762762"/>
            </a:xfrm>
            <a:prstGeom prst="rect">
              <a:avLst/>
            </a:prstGeom>
          </p:spPr>
        </p:pic>
        <p:sp>
          <p:nvSpPr>
            <p:cNvPr id="14" name="object 14" descr=""/>
            <p:cNvSpPr/>
            <p:nvPr/>
          </p:nvSpPr>
          <p:spPr>
            <a:xfrm>
              <a:off x="5144261" y="3550158"/>
              <a:ext cx="1066800" cy="762000"/>
            </a:xfrm>
            <a:custGeom>
              <a:avLst/>
              <a:gdLst/>
              <a:ahLst/>
              <a:cxnLst/>
              <a:rect l="l" t="t" r="r" b="b"/>
              <a:pathLst>
                <a:path w="1066800" h="762000">
                  <a:moveTo>
                    <a:pt x="0" y="381000"/>
                  </a:moveTo>
                  <a:lnTo>
                    <a:pt x="266700" y="381000"/>
                  </a:lnTo>
                  <a:lnTo>
                    <a:pt x="266700" y="0"/>
                  </a:lnTo>
                  <a:lnTo>
                    <a:pt x="800100" y="0"/>
                  </a:lnTo>
                  <a:lnTo>
                    <a:pt x="800100" y="381000"/>
                  </a:lnTo>
                  <a:lnTo>
                    <a:pt x="1066800" y="381000"/>
                  </a:lnTo>
                  <a:lnTo>
                    <a:pt x="533400" y="762000"/>
                  </a:lnTo>
                  <a:lnTo>
                    <a:pt x="0" y="381000"/>
                  </a:lnTo>
                  <a:close/>
                </a:path>
              </a:pathLst>
            </a:custGeom>
            <a:ln w="25908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5" name="object 15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87908" y="7036308"/>
              <a:ext cx="10135362" cy="1632966"/>
            </a:xfrm>
            <a:prstGeom prst="rect">
              <a:avLst/>
            </a:prstGeom>
          </p:spPr>
        </p:pic>
      </p:grpSp>
      <p:sp>
        <p:nvSpPr>
          <p:cNvPr id="16" name="object 16" descr=""/>
          <p:cNvSpPr txBox="1"/>
          <p:nvPr/>
        </p:nvSpPr>
        <p:spPr>
          <a:xfrm>
            <a:off x="788669" y="7038593"/>
            <a:ext cx="10134600" cy="1630680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9370" rIns="0" bIns="0" rtlCol="0" vert="horz">
            <a:spAutoFit/>
          </a:bodyPr>
          <a:lstStyle/>
          <a:p>
            <a:pPr algn="just" marL="34925" marR="27305">
              <a:lnSpc>
                <a:spcPct val="100000"/>
              </a:lnSpc>
              <a:spcBef>
                <a:spcPts val="310"/>
              </a:spcBef>
            </a:pP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-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continuità</a:t>
            </a:r>
            <a:r>
              <a:rPr dirty="0" sz="2000" spc="-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d’impresa</a:t>
            </a:r>
            <a:r>
              <a:rPr dirty="0" sz="2000" spc="-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e/o</a:t>
            </a:r>
            <a:r>
              <a:rPr dirty="0" sz="2000" spc="-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il</a:t>
            </a:r>
            <a:r>
              <a:rPr dirty="0" sz="2000" spc="-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suo possibile</a:t>
            </a:r>
            <a:r>
              <a:rPr dirty="0" sz="2000" spc="-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risanamento aziendale è</a:t>
            </a:r>
            <a:r>
              <a:rPr dirty="0" sz="2000" spc="-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misurata,</a:t>
            </a:r>
            <a:r>
              <a:rPr dirty="0" sz="2000" spc="-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secondo </a:t>
            </a:r>
            <a:r>
              <a:rPr dirty="0" sz="2000" spc="-25" i="1">
                <a:latin typeface="Arial"/>
                <a:cs typeface="Arial"/>
              </a:rPr>
              <a:t>le </a:t>
            </a:r>
            <a:r>
              <a:rPr dirty="0" sz="2000" i="1">
                <a:latin typeface="Arial"/>
                <a:cs typeface="Arial"/>
              </a:rPr>
              <a:t>linee</a:t>
            </a:r>
            <a:r>
              <a:rPr dirty="0" sz="2000" spc="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guida</a:t>
            </a:r>
            <a:r>
              <a:rPr dirty="0" sz="2000" spc="10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LOM</a:t>
            </a:r>
            <a:r>
              <a:rPr dirty="0" sz="2000" spc="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dell’EBA,</a:t>
            </a:r>
            <a:r>
              <a:rPr dirty="0" sz="2000" spc="10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da</a:t>
            </a:r>
            <a:r>
              <a:rPr dirty="0" sz="2000" spc="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parte</a:t>
            </a:r>
            <a:r>
              <a:rPr dirty="0" sz="2000" spc="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delle</a:t>
            </a:r>
            <a:r>
              <a:rPr dirty="0" sz="2000" spc="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banche</a:t>
            </a:r>
            <a:r>
              <a:rPr dirty="0" sz="2000" spc="8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</a:t>
            </a:r>
            <a:r>
              <a:rPr dirty="0" sz="2000" spc="8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un</a:t>
            </a:r>
            <a:r>
              <a:rPr dirty="0" sz="2000" spc="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approccio</a:t>
            </a:r>
            <a:r>
              <a:rPr dirty="0" sz="2000" spc="10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forward</a:t>
            </a:r>
            <a:r>
              <a:rPr dirty="0" sz="2000" spc="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looking</a:t>
            </a:r>
            <a:r>
              <a:rPr dirty="0" sz="2000" spc="105" i="1">
                <a:latin typeface="Arial"/>
                <a:cs typeface="Arial"/>
              </a:rPr>
              <a:t> </a:t>
            </a:r>
            <a:r>
              <a:rPr dirty="0" sz="2000" spc="-20" i="1">
                <a:latin typeface="Arial"/>
                <a:cs typeface="Arial"/>
              </a:rPr>
              <a:t>(non </a:t>
            </a:r>
            <a:r>
              <a:rPr dirty="0" sz="2000" i="1">
                <a:latin typeface="Arial"/>
                <a:cs typeface="Arial"/>
              </a:rPr>
              <a:t>più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quindi</a:t>
            </a:r>
            <a:r>
              <a:rPr dirty="0" sz="2000" spc="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esclusivamente</a:t>
            </a:r>
            <a:r>
              <a:rPr dirty="0" sz="2000" spc="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backward</a:t>
            </a:r>
            <a:r>
              <a:rPr dirty="0" sz="2000" spc="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looking</a:t>
            </a:r>
            <a:r>
              <a:rPr dirty="0" sz="2000" spc="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l’analisi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bilancio</a:t>
            </a:r>
            <a:r>
              <a:rPr dirty="0" sz="2000" spc="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sui</a:t>
            </a:r>
            <a:r>
              <a:rPr dirty="0" sz="2000" spc="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dati</a:t>
            </a:r>
            <a:r>
              <a:rPr dirty="0" sz="2000" spc="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storici),</a:t>
            </a:r>
            <a:r>
              <a:rPr dirty="0" sz="2000" spc="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ai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spc="-20" i="1">
                <a:latin typeface="Arial"/>
                <a:cs typeface="Arial"/>
              </a:rPr>
              <a:t>fini </a:t>
            </a:r>
            <a:r>
              <a:rPr dirty="0" sz="2000" i="1">
                <a:latin typeface="Arial"/>
                <a:cs typeface="Arial"/>
              </a:rPr>
              <a:t>della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concessione</a:t>
            </a:r>
            <a:r>
              <a:rPr dirty="0" sz="2000" spc="-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dei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finanziamenti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e/o</a:t>
            </a:r>
            <a:r>
              <a:rPr dirty="0" sz="2000" spc="-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affidamenti</a:t>
            </a:r>
            <a:r>
              <a:rPr dirty="0" sz="2000" spc="-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revisione</a:t>
            </a:r>
            <a:r>
              <a:rPr dirty="0" sz="2000" spc="-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delle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linee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credito.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7" name="object 17" descr=""/>
          <p:cNvGrpSpPr/>
          <p:nvPr/>
        </p:nvGrpSpPr>
        <p:grpSpPr>
          <a:xfrm>
            <a:off x="5131308" y="6035040"/>
            <a:ext cx="1092835" cy="788035"/>
            <a:chOff x="5131308" y="6035040"/>
            <a:chExt cx="1092835" cy="788035"/>
          </a:xfrm>
        </p:grpSpPr>
        <p:pic>
          <p:nvPicPr>
            <p:cNvPr id="18" name="object 18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143500" y="6047232"/>
              <a:ext cx="1067562" cy="762762"/>
            </a:xfrm>
            <a:prstGeom prst="rect">
              <a:avLst/>
            </a:prstGeom>
          </p:spPr>
        </p:pic>
        <p:sp>
          <p:nvSpPr>
            <p:cNvPr id="19" name="object 19" descr=""/>
            <p:cNvSpPr/>
            <p:nvPr/>
          </p:nvSpPr>
          <p:spPr>
            <a:xfrm>
              <a:off x="5144262" y="6047994"/>
              <a:ext cx="1066800" cy="762000"/>
            </a:xfrm>
            <a:custGeom>
              <a:avLst/>
              <a:gdLst/>
              <a:ahLst/>
              <a:cxnLst/>
              <a:rect l="l" t="t" r="r" b="b"/>
              <a:pathLst>
                <a:path w="1066800" h="762000">
                  <a:moveTo>
                    <a:pt x="0" y="381000"/>
                  </a:moveTo>
                  <a:lnTo>
                    <a:pt x="266700" y="381000"/>
                  </a:lnTo>
                  <a:lnTo>
                    <a:pt x="266700" y="0"/>
                  </a:lnTo>
                  <a:lnTo>
                    <a:pt x="800100" y="0"/>
                  </a:lnTo>
                  <a:lnTo>
                    <a:pt x="800100" y="381000"/>
                  </a:lnTo>
                  <a:lnTo>
                    <a:pt x="1066800" y="381000"/>
                  </a:lnTo>
                  <a:lnTo>
                    <a:pt x="533400" y="762000"/>
                  </a:lnTo>
                  <a:lnTo>
                    <a:pt x="0" y="381000"/>
                  </a:lnTo>
                  <a:close/>
                </a:path>
              </a:pathLst>
            </a:custGeom>
            <a:ln w="25908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0" name="object 2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207492" rIns="0" bIns="0" rtlCol="0" vert="horz">
            <a:spAutoFit/>
          </a:bodyPr>
          <a:lstStyle/>
          <a:p>
            <a:pPr marL="283845">
              <a:lnSpc>
                <a:spcPts val="1810"/>
              </a:lnSpc>
            </a:pPr>
            <a:r>
              <a:rPr dirty="0"/>
              <a:t>20</a:t>
            </a:r>
            <a:r>
              <a:rPr dirty="0" spc="-30"/>
              <a:t> </a:t>
            </a:r>
            <a:r>
              <a:rPr dirty="0"/>
              <a:t>ottobre</a:t>
            </a:r>
            <a:r>
              <a:rPr dirty="0" spc="-45"/>
              <a:t> </a:t>
            </a:r>
            <a:r>
              <a:rPr dirty="0"/>
              <a:t>2025</a:t>
            </a:r>
            <a:r>
              <a:rPr dirty="0" spc="-25"/>
              <a:t> </a:t>
            </a:r>
            <a:r>
              <a:rPr dirty="0"/>
              <a:t>Roma</a:t>
            </a:r>
            <a:r>
              <a:rPr dirty="0" spc="-15"/>
              <a:t> </a:t>
            </a:r>
            <a:r>
              <a:rPr dirty="0" spc="-10"/>
              <a:t>Palazzo</a:t>
            </a:r>
            <a:r>
              <a:rPr dirty="0" spc="-45"/>
              <a:t> </a:t>
            </a:r>
            <a:r>
              <a:rPr dirty="0" spc="-10"/>
              <a:t>Valentini</a:t>
            </a:r>
            <a:r>
              <a:rPr dirty="0" spc="-45"/>
              <a:t> </a:t>
            </a:r>
            <a:r>
              <a:rPr dirty="0"/>
              <a:t>–</a:t>
            </a:r>
            <a:r>
              <a:rPr dirty="0" spc="-25"/>
              <a:t> </a:t>
            </a:r>
            <a:r>
              <a:rPr dirty="0"/>
              <a:t>Convegno</a:t>
            </a:r>
            <a:r>
              <a:rPr dirty="0" spc="-60"/>
              <a:t> </a:t>
            </a:r>
            <a:r>
              <a:rPr dirty="0" spc="-10"/>
              <a:t>«Sostenibilità</a:t>
            </a:r>
            <a:r>
              <a:rPr dirty="0" spc="-60"/>
              <a:t> </a:t>
            </a:r>
            <a:r>
              <a:rPr dirty="0"/>
              <a:t>e</a:t>
            </a:r>
            <a:r>
              <a:rPr dirty="0" spc="-30"/>
              <a:t> </a:t>
            </a:r>
            <a:r>
              <a:rPr dirty="0"/>
              <a:t>Business</a:t>
            </a:r>
            <a:r>
              <a:rPr dirty="0" spc="-25"/>
              <a:t> </a:t>
            </a:r>
            <a:r>
              <a:rPr dirty="0"/>
              <a:t>Continuity</a:t>
            </a:r>
            <a:r>
              <a:rPr dirty="0" spc="-50"/>
              <a:t> </a:t>
            </a:r>
            <a:r>
              <a:rPr dirty="0" spc="-10"/>
              <a:t>(AISL_O)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003012" cy="10274806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-12700" y="-39496"/>
            <a:ext cx="8318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50">
                <a:latin typeface="Calibri"/>
                <a:cs typeface="Calibri"/>
              </a:rPr>
              <a:t>I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714755" y="-3"/>
            <a:ext cx="17572990" cy="10287000"/>
            <a:chOff x="714755" y="-3"/>
            <a:chExt cx="17572990" cy="10287000"/>
          </a:xfrm>
        </p:grpSpPr>
        <p:sp>
          <p:nvSpPr>
            <p:cNvPr id="5" name="object 5" descr=""/>
            <p:cNvSpPr/>
            <p:nvPr/>
          </p:nvSpPr>
          <p:spPr>
            <a:xfrm>
              <a:off x="18003012" y="-3"/>
              <a:ext cx="284480" cy="10287000"/>
            </a:xfrm>
            <a:custGeom>
              <a:avLst/>
              <a:gdLst/>
              <a:ahLst/>
              <a:cxnLst/>
              <a:rect l="l" t="t" r="r" b="b"/>
              <a:pathLst>
                <a:path w="284480" h="10287000">
                  <a:moveTo>
                    <a:pt x="284378" y="0"/>
                  </a:moveTo>
                  <a:lnTo>
                    <a:pt x="0" y="0"/>
                  </a:lnTo>
                  <a:lnTo>
                    <a:pt x="0" y="10287000"/>
                  </a:lnTo>
                  <a:lnTo>
                    <a:pt x="284378" y="10287000"/>
                  </a:lnTo>
                  <a:lnTo>
                    <a:pt x="284378" y="0"/>
                  </a:lnTo>
                  <a:close/>
                </a:path>
              </a:pathLst>
            </a:custGeom>
            <a:solidFill>
              <a:srgbClr val="D92A0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419075" y="1868423"/>
              <a:ext cx="4940808" cy="7190232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14755" y="1869948"/>
              <a:ext cx="10167366" cy="1325118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3578097" y="522986"/>
            <a:ext cx="9915525" cy="512445"/>
          </a:xfrm>
          <a:prstGeom prst="rect"/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 marL="173355">
              <a:lnSpc>
                <a:spcPts val="3925"/>
              </a:lnSpc>
              <a:tabLst>
                <a:tab pos="3050540" algn="l"/>
                <a:tab pos="4650740" algn="l"/>
                <a:tab pos="5174615" algn="l"/>
                <a:tab pos="6924675" algn="l"/>
                <a:tab pos="8799195" algn="l"/>
              </a:tabLst>
            </a:pPr>
            <a:r>
              <a:rPr dirty="0" sz="3600" spc="290">
                <a:solidFill>
                  <a:srgbClr val="FFFFFF"/>
                </a:solidFill>
              </a:rPr>
              <a:t>BUSINESS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25">
                <a:solidFill>
                  <a:srgbClr val="FFFFFF"/>
                </a:solidFill>
              </a:rPr>
              <a:t>PLAN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-50">
                <a:solidFill>
                  <a:srgbClr val="FFFFFF"/>
                </a:solidFill>
              </a:rPr>
              <a:t>E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50">
                <a:solidFill>
                  <a:srgbClr val="FFFFFF"/>
                </a:solidFill>
              </a:rPr>
              <a:t>LINEE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54">
                <a:solidFill>
                  <a:srgbClr val="FFFFFF"/>
                </a:solidFill>
              </a:rPr>
              <a:t>GUIDA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195">
                <a:solidFill>
                  <a:srgbClr val="FFFFFF"/>
                </a:solidFill>
              </a:rPr>
              <a:t>EBA</a:t>
            </a:r>
            <a:endParaRPr sz="3600"/>
          </a:p>
        </p:txBody>
      </p:sp>
      <p:sp>
        <p:nvSpPr>
          <p:cNvPr id="9" name="object 9" descr=""/>
          <p:cNvSpPr txBox="1"/>
          <p:nvPr/>
        </p:nvSpPr>
        <p:spPr>
          <a:xfrm>
            <a:off x="715518" y="1870710"/>
            <a:ext cx="10166985" cy="1324610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8100" rIns="0" bIns="0" rtlCol="0" vert="horz">
            <a:spAutoFit/>
          </a:bodyPr>
          <a:lstStyle/>
          <a:p>
            <a:pPr algn="just" marL="34290" marR="27940">
              <a:lnSpc>
                <a:spcPct val="100000"/>
              </a:lnSpc>
              <a:spcBef>
                <a:spcPts val="300"/>
              </a:spcBef>
            </a:pPr>
            <a:r>
              <a:rPr dirty="0" sz="2000" i="1">
                <a:latin typeface="Arial"/>
                <a:cs typeface="Arial"/>
              </a:rPr>
              <a:t>Le</a:t>
            </a:r>
            <a:r>
              <a:rPr dirty="0" sz="2000" spc="-2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linee</a:t>
            </a:r>
            <a:r>
              <a:rPr dirty="0" sz="2000" spc="4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guida</a:t>
            </a:r>
            <a:r>
              <a:rPr dirty="0" sz="2000" spc="-2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EBA,</a:t>
            </a:r>
            <a:r>
              <a:rPr dirty="0" sz="2000" spc="-2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ma</a:t>
            </a:r>
            <a:r>
              <a:rPr dirty="0" sz="2000" spc="-2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anche</a:t>
            </a:r>
            <a:r>
              <a:rPr dirty="0" sz="2000" spc="-2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-2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recente</a:t>
            </a:r>
            <a:r>
              <a:rPr dirty="0" sz="2000" spc="-2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giurisprudenza</a:t>
            </a:r>
            <a:r>
              <a:rPr dirty="0" sz="2000" spc="-2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prevedono</a:t>
            </a:r>
            <a:r>
              <a:rPr dirty="0" sz="2000" spc="4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che</a:t>
            </a:r>
            <a:r>
              <a:rPr dirty="0" sz="2000" spc="-2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-20" i="1">
                <a:latin typeface="Arial"/>
                <a:cs typeface="Arial"/>
              </a:rPr>
              <a:t>  </a:t>
            </a:r>
            <a:r>
              <a:rPr dirty="0" sz="2000" spc="-10" i="1">
                <a:latin typeface="Arial"/>
                <a:cs typeface="Arial"/>
              </a:rPr>
              <a:t>banche </a:t>
            </a:r>
            <a:r>
              <a:rPr dirty="0" sz="2000" i="1">
                <a:latin typeface="Arial"/>
                <a:cs typeface="Arial"/>
              </a:rPr>
              <a:t>effettuino</a:t>
            </a:r>
            <a:r>
              <a:rPr dirty="0" sz="2000" spc="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una</a:t>
            </a:r>
            <a:r>
              <a:rPr dirty="0" sz="2000" spc="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valutazione</a:t>
            </a:r>
            <a:r>
              <a:rPr dirty="0" sz="2000" spc="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realistica</a:t>
            </a:r>
            <a:r>
              <a:rPr dirty="0" sz="2000" spc="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della</a:t>
            </a:r>
            <a:r>
              <a:rPr dirty="0" sz="2000" spc="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fattibilità</a:t>
            </a:r>
            <a:r>
              <a:rPr dirty="0" sz="2000" spc="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</a:t>
            </a:r>
            <a:r>
              <a:rPr dirty="0" sz="2000" spc="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business</a:t>
            </a:r>
            <a:r>
              <a:rPr dirty="0" sz="2000" spc="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plan</a:t>
            </a:r>
            <a:r>
              <a:rPr dirty="0" sz="2000" spc="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delle</a:t>
            </a:r>
            <a:r>
              <a:rPr dirty="0" sz="2000" spc="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imprese,</a:t>
            </a:r>
            <a:r>
              <a:rPr dirty="0" sz="2000" spc="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ai</a:t>
            </a:r>
            <a:r>
              <a:rPr dirty="0" sz="2000" spc="55" i="1">
                <a:latin typeface="Arial"/>
                <a:cs typeface="Arial"/>
              </a:rPr>
              <a:t> </a:t>
            </a:r>
            <a:r>
              <a:rPr dirty="0" sz="2000" spc="-20" i="1">
                <a:latin typeface="Arial"/>
                <a:cs typeface="Arial"/>
              </a:rPr>
              <a:t>fini </a:t>
            </a:r>
            <a:r>
              <a:rPr dirty="0" sz="2000" i="1">
                <a:latin typeface="Arial"/>
                <a:cs typeface="Arial"/>
              </a:rPr>
              <a:t>della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concessione</a:t>
            </a:r>
            <a:r>
              <a:rPr dirty="0" sz="2000" spc="-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e/o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rinnovo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linee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credito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affidamenti.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10" name="object 10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14755" y="4349496"/>
            <a:ext cx="10135362" cy="4709922"/>
          </a:xfrm>
          <a:prstGeom prst="rect">
            <a:avLst/>
          </a:prstGeom>
        </p:spPr>
      </p:pic>
      <p:sp>
        <p:nvSpPr>
          <p:cNvPr id="11" name="object 11" descr=""/>
          <p:cNvSpPr txBox="1"/>
          <p:nvPr/>
        </p:nvSpPr>
        <p:spPr>
          <a:xfrm>
            <a:off x="715518" y="4350258"/>
            <a:ext cx="10134600" cy="4709160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8735" rIns="0" bIns="0" rtlCol="0" vert="horz">
            <a:spAutoFit/>
          </a:bodyPr>
          <a:lstStyle/>
          <a:p>
            <a:pPr marL="34290">
              <a:lnSpc>
                <a:spcPct val="100000"/>
              </a:lnSpc>
              <a:spcBef>
                <a:spcPts val="305"/>
              </a:spcBef>
            </a:pP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Banca</a:t>
            </a:r>
            <a:r>
              <a:rPr dirty="0" sz="2000" spc="-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valuta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nel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Business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Plan</a:t>
            </a:r>
            <a:r>
              <a:rPr dirty="0" sz="2000" spc="-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</a:t>
            </a:r>
            <a:r>
              <a:rPr dirty="0" sz="2000" spc="-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seguenti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aspetti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organizzativi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dell’impresa: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sz="2000">
              <a:latin typeface="Arial"/>
              <a:cs typeface="Arial"/>
            </a:endParaRPr>
          </a:p>
          <a:p>
            <a:pPr marL="376555" indent="-342265">
              <a:lnSpc>
                <a:spcPct val="100000"/>
              </a:lnSpc>
              <a:buFont typeface="Wingdings"/>
              <a:buChar char=""/>
              <a:tabLst>
                <a:tab pos="376555" algn="l"/>
              </a:tabLst>
            </a:pPr>
            <a:r>
              <a:rPr dirty="0" sz="2000" i="1">
                <a:latin typeface="Arial"/>
                <a:cs typeface="Arial"/>
              </a:rPr>
              <a:t>Analisi</a:t>
            </a:r>
            <a:r>
              <a:rPr dirty="0" sz="2000" spc="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della</a:t>
            </a:r>
            <a:r>
              <a:rPr dirty="0" sz="2000" spc="10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dipendenza</a:t>
            </a:r>
            <a:r>
              <a:rPr dirty="0" sz="2000" spc="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dell’impresa</a:t>
            </a:r>
            <a:r>
              <a:rPr dirty="0" sz="2000" spc="8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da</a:t>
            </a:r>
            <a:r>
              <a:rPr dirty="0" sz="2000" spc="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specifici</a:t>
            </a:r>
            <a:r>
              <a:rPr dirty="0" sz="2000" spc="8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contratti,</a:t>
            </a:r>
            <a:r>
              <a:rPr dirty="0" sz="2000" spc="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clienti</a:t>
            </a:r>
            <a:r>
              <a:rPr dirty="0" sz="2000" spc="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</a:t>
            </a:r>
            <a:r>
              <a:rPr dirty="0" sz="2000" spc="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fornitori</a:t>
            </a:r>
            <a:r>
              <a:rPr dirty="0" sz="2000" spc="9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strategici,</a:t>
            </a:r>
            <a:endParaRPr sz="2000">
              <a:latin typeface="Arial"/>
              <a:cs typeface="Arial"/>
            </a:endParaRPr>
          </a:p>
          <a:p>
            <a:pPr marL="377190">
              <a:lnSpc>
                <a:spcPct val="100000"/>
              </a:lnSpc>
            </a:pPr>
            <a:r>
              <a:rPr dirty="0" sz="2000" i="1">
                <a:latin typeface="Arial"/>
                <a:cs typeface="Arial"/>
              </a:rPr>
              <a:t>nonché</a:t>
            </a:r>
            <a:r>
              <a:rPr dirty="0" sz="2000" spc="-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da</a:t>
            </a:r>
            <a:r>
              <a:rPr dirty="0" sz="2000" spc="-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figure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chiave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interne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all’organizzazione;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sz="2000">
              <a:latin typeface="Arial"/>
              <a:cs typeface="Arial"/>
            </a:endParaRPr>
          </a:p>
          <a:p>
            <a:pPr algn="just" marL="377190" marR="29845" indent="-342900">
              <a:lnSpc>
                <a:spcPct val="100000"/>
              </a:lnSpc>
              <a:buFont typeface="Wingdings"/>
              <a:buChar char=""/>
              <a:tabLst>
                <a:tab pos="377190" algn="l"/>
              </a:tabLst>
            </a:pPr>
            <a:r>
              <a:rPr dirty="0" sz="2000" i="1">
                <a:latin typeface="Arial"/>
                <a:cs typeface="Arial"/>
              </a:rPr>
              <a:t>Valutazione</a:t>
            </a:r>
            <a:r>
              <a:rPr dirty="0" sz="2000" spc="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dell’esposizione</a:t>
            </a:r>
            <a:r>
              <a:rPr dirty="0" sz="2000" spc="10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</a:t>
            </a:r>
            <a:r>
              <a:rPr dirty="0" sz="2000" spc="8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cliente</a:t>
            </a:r>
            <a:r>
              <a:rPr dirty="0" sz="2000" spc="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</a:t>
            </a:r>
            <a:r>
              <a:rPr dirty="0" sz="2000" spc="10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fattori</a:t>
            </a:r>
            <a:r>
              <a:rPr dirty="0" sz="2000" spc="10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ambientali,</a:t>
            </a:r>
            <a:r>
              <a:rPr dirty="0" sz="2000" spc="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sociali</a:t>
            </a:r>
            <a:r>
              <a:rPr dirty="0" sz="2000" spc="10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ed</a:t>
            </a:r>
            <a:r>
              <a:rPr dirty="0" sz="2000" spc="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economici</a:t>
            </a:r>
            <a:r>
              <a:rPr dirty="0" sz="2000" spc="10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e,</a:t>
            </a:r>
            <a:r>
              <a:rPr dirty="0" sz="2000" spc="95" i="1">
                <a:latin typeface="Arial"/>
                <a:cs typeface="Arial"/>
              </a:rPr>
              <a:t> </a:t>
            </a:r>
            <a:r>
              <a:rPr dirty="0" sz="2000" spc="-25" i="1">
                <a:latin typeface="Arial"/>
                <a:cs typeface="Arial"/>
              </a:rPr>
              <a:t>in </a:t>
            </a:r>
            <a:r>
              <a:rPr dirty="0" sz="2000" i="1">
                <a:latin typeface="Arial"/>
                <a:cs typeface="Arial"/>
              </a:rPr>
              <a:t>particolare,</a:t>
            </a:r>
            <a:r>
              <a:rPr dirty="0" sz="2000" spc="-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ai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fattori</a:t>
            </a:r>
            <a:r>
              <a:rPr dirty="0" sz="2000" spc="-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ambientali</a:t>
            </a:r>
            <a:r>
              <a:rPr dirty="0" sz="2000" spc="-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all’impatto</a:t>
            </a:r>
            <a:r>
              <a:rPr dirty="0" sz="2000" spc="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sul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cambiamento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climatico;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0"/>
              </a:spcBef>
              <a:buFont typeface="Wingdings"/>
              <a:buChar char=""/>
            </a:pPr>
            <a:endParaRPr sz="2000">
              <a:latin typeface="Arial"/>
              <a:cs typeface="Arial"/>
            </a:endParaRPr>
          </a:p>
          <a:p>
            <a:pPr algn="just" marL="377190" marR="27940" indent="-342900">
              <a:lnSpc>
                <a:spcPct val="100000"/>
              </a:lnSpc>
              <a:buFont typeface="Wingdings"/>
              <a:buChar char=""/>
              <a:tabLst>
                <a:tab pos="377190" algn="l"/>
              </a:tabLst>
            </a:pPr>
            <a:r>
              <a:rPr dirty="0" sz="2000" i="1">
                <a:latin typeface="Arial"/>
                <a:cs typeface="Arial"/>
              </a:rPr>
              <a:t>Effettua</a:t>
            </a:r>
            <a:r>
              <a:rPr dirty="0" sz="2000" spc="3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analisi</a:t>
            </a:r>
            <a:r>
              <a:rPr dirty="0" sz="2000" spc="3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3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sensitivity</a:t>
            </a:r>
            <a:r>
              <a:rPr dirty="0" sz="2000" spc="3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</a:t>
            </a:r>
            <a:r>
              <a:rPr dirty="0" sz="2000" spc="3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business</a:t>
            </a:r>
            <a:r>
              <a:rPr dirty="0" sz="2000" spc="3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plan</a:t>
            </a:r>
            <a:r>
              <a:rPr dirty="0" sz="2000" spc="3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prodotto</a:t>
            </a:r>
            <a:r>
              <a:rPr dirty="0" sz="2000" spc="3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dall’impresa,</a:t>
            </a:r>
            <a:r>
              <a:rPr dirty="0" sz="2000" spc="3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sia</a:t>
            </a:r>
            <a:r>
              <a:rPr dirty="0" sz="2000" spc="3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rispetto</a:t>
            </a:r>
            <a:r>
              <a:rPr dirty="0" sz="2000" spc="350" i="1">
                <a:latin typeface="Arial"/>
                <a:cs typeface="Arial"/>
              </a:rPr>
              <a:t> </a:t>
            </a:r>
            <a:r>
              <a:rPr dirty="0" sz="2000" spc="-50" i="1">
                <a:latin typeface="Arial"/>
                <a:cs typeface="Arial"/>
              </a:rPr>
              <a:t>a </a:t>
            </a:r>
            <a:r>
              <a:rPr dirty="0" sz="2000" i="1">
                <a:latin typeface="Arial"/>
                <a:cs typeface="Arial"/>
              </a:rPr>
              <a:t>variabili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natura</a:t>
            </a:r>
            <a:r>
              <a:rPr dirty="0" sz="2000" spc="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finanziaria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che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aziendale,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che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 rischi</a:t>
            </a:r>
            <a:r>
              <a:rPr dirty="0" sz="2000" spc="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regolamentari</a:t>
            </a:r>
            <a:r>
              <a:rPr dirty="0" sz="2000" spc="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se</a:t>
            </a:r>
            <a:r>
              <a:rPr dirty="0" sz="2000" spc="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applicabili</a:t>
            </a:r>
            <a:r>
              <a:rPr dirty="0" sz="2000" spc="5" i="1">
                <a:latin typeface="Arial"/>
                <a:cs typeface="Arial"/>
              </a:rPr>
              <a:t> </a:t>
            </a:r>
            <a:r>
              <a:rPr dirty="0" sz="2000" spc="-50" i="1">
                <a:latin typeface="Arial"/>
                <a:cs typeface="Arial"/>
              </a:rPr>
              <a:t>o </a:t>
            </a:r>
            <a:r>
              <a:rPr dirty="0" sz="2000" spc="-10" i="1">
                <a:latin typeface="Arial"/>
                <a:cs typeface="Arial"/>
              </a:rPr>
              <a:t>rilevanti;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5"/>
              </a:spcBef>
              <a:buFont typeface="Wingdings"/>
              <a:buChar char=""/>
            </a:pPr>
            <a:endParaRPr sz="2000">
              <a:latin typeface="Arial"/>
              <a:cs typeface="Arial"/>
            </a:endParaRPr>
          </a:p>
          <a:p>
            <a:pPr algn="just" marL="377190" marR="29209" indent="-342900">
              <a:lnSpc>
                <a:spcPct val="100000"/>
              </a:lnSpc>
              <a:buFont typeface="Wingdings"/>
              <a:buChar char=""/>
              <a:tabLst>
                <a:tab pos="377190" algn="l"/>
              </a:tabLst>
            </a:pP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3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verifica</a:t>
            </a:r>
            <a:r>
              <a:rPr dirty="0" sz="2000" spc="3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delle</a:t>
            </a:r>
            <a:r>
              <a:rPr dirty="0" sz="2000" spc="3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qualità</a:t>
            </a:r>
            <a:r>
              <a:rPr dirty="0" sz="2000" spc="3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professionali</a:t>
            </a:r>
            <a:r>
              <a:rPr dirty="0" sz="2000" spc="3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degli</a:t>
            </a:r>
            <a:r>
              <a:rPr dirty="0" sz="2000" spc="3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esponenti</a:t>
            </a:r>
            <a:r>
              <a:rPr dirty="0" sz="2000" spc="3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aziendali</a:t>
            </a:r>
            <a:r>
              <a:rPr dirty="0" sz="2000" spc="3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apicali</a:t>
            </a:r>
            <a:r>
              <a:rPr dirty="0" sz="2000" spc="3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della</a:t>
            </a:r>
            <a:r>
              <a:rPr dirty="0" sz="2000" spc="31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struttura </a:t>
            </a:r>
            <a:r>
              <a:rPr dirty="0" sz="2000" i="1">
                <a:latin typeface="Arial"/>
                <a:cs typeface="Arial"/>
              </a:rPr>
              <a:t>organizzativa</a:t>
            </a:r>
            <a:r>
              <a:rPr dirty="0" sz="2000" spc="-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per</a:t>
            </a:r>
            <a:r>
              <a:rPr dirty="0" sz="2000" spc="-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le</a:t>
            </a:r>
            <a:r>
              <a:rPr dirty="0" sz="2000" spc="-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imprese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-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medie</a:t>
            </a:r>
            <a:r>
              <a:rPr dirty="0" sz="2000" spc="-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-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grandi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dimensioni.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2" name="object 12" descr=""/>
          <p:cNvGrpSpPr/>
          <p:nvPr/>
        </p:nvGrpSpPr>
        <p:grpSpPr>
          <a:xfrm>
            <a:off x="4864608" y="3378708"/>
            <a:ext cx="1092835" cy="788035"/>
            <a:chOff x="4864608" y="3378708"/>
            <a:chExt cx="1092835" cy="788035"/>
          </a:xfrm>
        </p:grpSpPr>
        <p:pic>
          <p:nvPicPr>
            <p:cNvPr id="13" name="object 13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876800" y="3390900"/>
              <a:ext cx="1067562" cy="762762"/>
            </a:xfrm>
            <a:prstGeom prst="rect">
              <a:avLst/>
            </a:prstGeom>
          </p:spPr>
        </p:pic>
        <p:sp>
          <p:nvSpPr>
            <p:cNvPr id="14" name="object 14" descr=""/>
            <p:cNvSpPr/>
            <p:nvPr/>
          </p:nvSpPr>
          <p:spPr>
            <a:xfrm>
              <a:off x="4877562" y="3391662"/>
              <a:ext cx="1066800" cy="762000"/>
            </a:xfrm>
            <a:custGeom>
              <a:avLst/>
              <a:gdLst/>
              <a:ahLst/>
              <a:cxnLst/>
              <a:rect l="l" t="t" r="r" b="b"/>
              <a:pathLst>
                <a:path w="1066800" h="762000">
                  <a:moveTo>
                    <a:pt x="0" y="381000"/>
                  </a:moveTo>
                  <a:lnTo>
                    <a:pt x="266700" y="381000"/>
                  </a:lnTo>
                  <a:lnTo>
                    <a:pt x="266700" y="0"/>
                  </a:lnTo>
                  <a:lnTo>
                    <a:pt x="800100" y="0"/>
                  </a:lnTo>
                  <a:lnTo>
                    <a:pt x="800100" y="381000"/>
                  </a:lnTo>
                  <a:lnTo>
                    <a:pt x="1066800" y="381000"/>
                  </a:lnTo>
                  <a:lnTo>
                    <a:pt x="533400" y="762000"/>
                  </a:lnTo>
                  <a:lnTo>
                    <a:pt x="0" y="381000"/>
                  </a:lnTo>
                  <a:close/>
                </a:path>
              </a:pathLst>
            </a:custGeom>
            <a:ln w="25908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5" name="object 15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207492" rIns="0" bIns="0" rtlCol="0" vert="horz">
            <a:spAutoFit/>
          </a:bodyPr>
          <a:lstStyle/>
          <a:p>
            <a:pPr marL="283845">
              <a:lnSpc>
                <a:spcPts val="1810"/>
              </a:lnSpc>
            </a:pPr>
            <a:r>
              <a:rPr dirty="0"/>
              <a:t>20</a:t>
            </a:r>
            <a:r>
              <a:rPr dirty="0" spc="-30"/>
              <a:t> </a:t>
            </a:r>
            <a:r>
              <a:rPr dirty="0"/>
              <a:t>ottobre</a:t>
            </a:r>
            <a:r>
              <a:rPr dirty="0" spc="-45"/>
              <a:t> </a:t>
            </a:r>
            <a:r>
              <a:rPr dirty="0"/>
              <a:t>2025</a:t>
            </a:r>
            <a:r>
              <a:rPr dirty="0" spc="-25"/>
              <a:t> </a:t>
            </a:r>
            <a:r>
              <a:rPr dirty="0"/>
              <a:t>Roma</a:t>
            </a:r>
            <a:r>
              <a:rPr dirty="0" spc="-15"/>
              <a:t> </a:t>
            </a:r>
            <a:r>
              <a:rPr dirty="0" spc="-10"/>
              <a:t>Palazzo</a:t>
            </a:r>
            <a:r>
              <a:rPr dirty="0" spc="-45"/>
              <a:t> </a:t>
            </a:r>
            <a:r>
              <a:rPr dirty="0" spc="-10"/>
              <a:t>Valentini</a:t>
            </a:r>
            <a:r>
              <a:rPr dirty="0" spc="-45"/>
              <a:t> </a:t>
            </a:r>
            <a:r>
              <a:rPr dirty="0"/>
              <a:t>–</a:t>
            </a:r>
            <a:r>
              <a:rPr dirty="0" spc="-25"/>
              <a:t> </a:t>
            </a:r>
            <a:r>
              <a:rPr dirty="0"/>
              <a:t>Convegno</a:t>
            </a:r>
            <a:r>
              <a:rPr dirty="0" spc="-60"/>
              <a:t> </a:t>
            </a:r>
            <a:r>
              <a:rPr dirty="0" spc="-10"/>
              <a:t>«Sostenibilità</a:t>
            </a:r>
            <a:r>
              <a:rPr dirty="0" spc="-60"/>
              <a:t> </a:t>
            </a:r>
            <a:r>
              <a:rPr dirty="0"/>
              <a:t>e</a:t>
            </a:r>
            <a:r>
              <a:rPr dirty="0" spc="-30"/>
              <a:t> </a:t>
            </a:r>
            <a:r>
              <a:rPr dirty="0"/>
              <a:t>Business</a:t>
            </a:r>
            <a:r>
              <a:rPr dirty="0" spc="-25"/>
              <a:t> </a:t>
            </a:r>
            <a:r>
              <a:rPr dirty="0"/>
              <a:t>Continuity</a:t>
            </a:r>
            <a:r>
              <a:rPr dirty="0" spc="-50"/>
              <a:t> </a:t>
            </a:r>
            <a:r>
              <a:rPr dirty="0" spc="-10"/>
              <a:t>(AISL_O)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003012" cy="10288522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-12700" y="-26161"/>
            <a:ext cx="8318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50">
                <a:latin typeface="Calibri"/>
                <a:cs typeface="Calibri"/>
              </a:rPr>
              <a:t>I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714755" y="-3"/>
            <a:ext cx="17572990" cy="10287000"/>
            <a:chOff x="714755" y="-3"/>
            <a:chExt cx="17572990" cy="10287000"/>
          </a:xfrm>
        </p:grpSpPr>
        <p:sp>
          <p:nvSpPr>
            <p:cNvPr id="5" name="object 5" descr=""/>
            <p:cNvSpPr/>
            <p:nvPr/>
          </p:nvSpPr>
          <p:spPr>
            <a:xfrm>
              <a:off x="18003012" y="-3"/>
              <a:ext cx="284480" cy="10287000"/>
            </a:xfrm>
            <a:custGeom>
              <a:avLst/>
              <a:gdLst/>
              <a:ahLst/>
              <a:cxnLst/>
              <a:rect l="l" t="t" r="r" b="b"/>
              <a:pathLst>
                <a:path w="284480" h="10287000">
                  <a:moveTo>
                    <a:pt x="284378" y="0"/>
                  </a:moveTo>
                  <a:lnTo>
                    <a:pt x="0" y="0"/>
                  </a:lnTo>
                  <a:lnTo>
                    <a:pt x="0" y="10287000"/>
                  </a:lnTo>
                  <a:lnTo>
                    <a:pt x="284378" y="10287000"/>
                  </a:lnTo>
                  <a:lnTo>
                    <a:pt x="284378" y="0"/>
                  </a:lnTo>
                  <a:close/>
                </a:path>
              </a:pathLst>
            </a:custGeom>
            <a:solidFill>
              <a:srgbClr val="D92A0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419075" y="1868423"/>
              <a:ext cx="4940808" cy="5948172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14755" y="1869948"/>
              <a:ext cx="10167366" cy="1017270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488819" y="438530"/>
            <a:ext cx="12187555" cy="512445"/>
          </a:xfrm>
          <a:prstGeom prst="rect"/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3925"/>
              </a:lnSpc>
              <a:tabLst>
                <a:tab pos="1748789" algn="l"/>
                <a:tab pos="3624579" algn="l"/>
                <a:tab pos="4900295" algn="l"/>
                <a:tab pos="5423535" algn="l"/>
                <a:tab pos="9048115" algn="l"/>
                <a:tab pos="9769475" algn="l"/>
              </a:tabLst>
            </a:pPr>
            <a:r>
              <a:rPr dirty="0" sz="3600" spc="260">
                <a:solidFill>
                  <a:srgbClr val="FFFFFF"/>
                </a:solidFill>
              </a:rPr>
              <a:t>LINEE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50">
                <a:solidFill>
                  <a:srgbClr val="FFFFFF"/>
                </a:solidFill>
              </a:rPr>
              <a:t>GUIDA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190">
                <a:solidFill>
                  <a:srgbClr val="FFFFFF"/>
                </a:solidFill>
              </a:rPr>
              <a:t>EBA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-50">
                <a:solidFill>
                  <a:srgbClr val="FFFFFF"/>
                </a:solidFill>
              </a:rPr>
              <a:t>E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95">
                <a:solidFill>
                  <a:srgbClr val="FFFFFF"/>
                </a:solidFill>
              </a:rPr>
              <a:t>CONTINUITA’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150">
                <a:solidFill>
                  <a:srgbClr val="FFFFFF"/>
                </a:solidFill>
              </a:rPr>
              <a:t>DI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80">
                <a:solidFill>
                  <a:srgbClr val="FFFFFF"/>
                </a:solidFill>
              </a:rPr>
              <a:t>IMPRESA</a:t>
            </a:r>
            <a:endParaRPr sz="3600"/>
          </a:p>
        </p:txBody>
      </p:sp>
      <p:sp>
        <p:nvSpPr>
          <p:cNvPr id="9" name="object 9" descr=""/>
          <p:cNvSpPr txBox="1"/>
          <p:nvPr/>
        </p:nvSpPr>
        <p:spPr>
          <a:xfrm>
            <a:off x="715518" y="1870710"/>
            <a:ext cx="10166985" cy="1016635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8100" rIns="0" bIns="0" rtlCol="0" vert="horz">
            <a:spAutoFit/>
          </a:bodyPr>
          <a:lstStyle/>
          <a:p>
            <a:pPr marL="34290">
              <a:lnSpc>
                <a:spcPct val="100000"/>
              </a:lnSpc>
              <a:spcBef>
                <a:spcPts val="300"/>
              </a:spcBef>
              <a:tabLst>
                <a:tab pos="505459" algn="l"/>
                <a:tab pos="1413510" algn="l"/>
                <a:tab pos="2279650" algn="l"/>
                <a:tab pos="2806700" algn="l"/>
                <a:tab pos="4027804" algn="l"/>
                <a:tab pos="4722495" algn="l"/>
                <a:tab pos="4966335" algn="l"/>
                <a:tab pos="6115685" algn="l"/>
                <a:tab pos="7051675" algn="l"/>
                <a:tab pos="8072755" algn="l"/>
                <a:tab pos="8656320" algn="l"/>
                <a:tab pos="9932035" algn="l"/>
              </a:tabLst>
            </a:pPr>
            <a:r>
              <a:rPr dirty="0" sz="2000" spc="-25">
                <a:latin typeface="Arial MT"/>
                <a:cs typeface="Arial MT"/>
              </a:rPr>
              <a:t>La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20">
                <a:latin typeface="Arial MT"/>
                <a:cs typeface="Arial MT"/>
              </a:rPr>
              <a:t>Banca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10">
                <a:latin typeface="Arial MT"/>
                <a:cs typeface="Arial MT"/>
              </a:rPr>
              <a:t>valuta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25">
                <a:latin typeface="Arial MT"/>
                <a:cs typeface="Arial MT"/>
              </a:rPr>
              <a:t>nel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10">
                <a:latin typeface="Arial MT"/>
                <a:cs typeface="Arial MT"/>
              </a:rPr>
              <a:t>Business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20">
                <a:latin typeface="Arial MT"/>
                <a:cs typeface="Arial MT"/>
              </a:rPr>
              <a:t>Plan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50">
                <a:latin typeface="Arial MT"/>
                <a:cs typeface="Arial MT"/>
              </a:rPr>
              <a:t>i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10">
                <a:latin typeface="Arial MT"/>
                <a:cs typeface="Arial MT"/>
              </a:rPr>
              <a:t>seguenti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10">
                <a:latin typeface="Arial MT"/>
                <a:cs typeface="Arial MT"/>
              </a:rPr>
              <a:t>aspetti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10">
                <a:latin typeface="Arial MT"/>
                <a:cs typeface="Arial MT"/>
              </a:rPr>
              <a:t>rispetto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20">
                <a:latin typeface="Arial MT"/>
                <a:cs typeface="Arial MT"/>
              </a:rPr>
              <a:t>alla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10">
                <a:latin typeface="Arial MT"/>
                <a:cs typeface="Arial MT"/>
              </a:rPr>
              <a:t>continuità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25">
                <a:latin typeface="Arial MT"/>
                <a:cs typeface="Arial MT"/>
              </a:rPr>
              <a:t>di</a:t>
            </a:r>
            <a:endParaRPr sz="2000">
              <a:latin typeface="Arial MT"/>
              <a:cs typeface="Arial MT"/>
            </a:endParaRPr>
          </a:p>
          <a:p>
            <a:pPr marL="34290">
              <a:lnSpc>
                <a:spcPct val="100000"/>
              </a:lnSpc>
            </a:pPr>
            <a:r>
              <a:rPr dirty="0" sz="2000">
                <a:latin typeface="Arial MT"/>
                <a:cs typeface="Arial MT"/>
              </a:rPr>
              <a:t>dell’impresa</a:t>
            </a:r>
            <a:r>
              <a:rPr dirty="0" sz="2000" spc="-5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in</a:t>
            </a:r>
            <a:r>
              <a:rPr dirty="0" sz="2000" spc="-2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analogia</a:t>
            </a:r>
            <a:r>
              <a:rPr dirty="0" sz="2000" spc="-4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con</a:t>
            </a:r>
            <a:r>
              <a:rPr dirty="0" sz="2000" spc="-5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quanto</a:t>
            </a:r>
            <a:r>
              <a:rPr dirty="0" sz="2000" spc="-6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normato</a:t>
            </a:r>
            <a:r>
              <a:rPr dirty="0" sz="2000" spc="-6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dal</a:t>
            </a:r>
            <a:r>
              <a:rPr dirty="0" sz="2000" spc="-5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Codice</a:t>
            </a:r>
            <a:r>
              <a:rPr dirty="0" sz="2000" spc="-4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delle</a:t>
            </a:r>
            <a:r>
              <a:rPr dirty="0" sz="2000" spc="-4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Crisi</a:t>
            </a:r>
            <a:r>
              <a:rPr dirty="0" sz="2000" spc="-4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di</a:t>
            </a:r>
            <a:r>
              <a:rPr dirty="0" sz="2000" spc="-35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Impresa:</a:t>
            </a:r>
            <a:endParaRPr sz="2000">
              <a:latin typeface="Arial MT"/>
              <a:cs typeface="Arial MT"/>
            </a:endParaRPr>
          </a:p>
        </p:txBody>
      </p:sp>
      <p:pic>
        <p:nvPicPr>
          <p:cNvPr id="10" name="object 10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14755" y="4646676"/>
            <a:ext cx="10135362" cy="3170682"/>
          </a:xfrm>
          <a:prstGeom prst="rect">
            <a:avLst/>
          </a:prstGeom>
        </p:spPr>
      </p:pic>
      <p:sp>
        <p:nvSpPr>
          <p:cNvPr id="11" name="object 11" descr=""/>
          <p:cNvSpPr txBox="1"/>
          <p:nvPr/>
        </p:nvSpPr>
        <p:spPr>
          <a:xfrm>
            <a:off x="715518" y="4647438"/>
            <a:ext cx="10134600" cy="3169920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8100" rIns="0" bIns="0" rtlCol="0" vert="horz">
            <a:spAutoFit/>
          </a:bodyPr>
          <a:lstStyle/>
          <a:p>
            <a:pPr marL="376555" indent="-342265">
              <a:lnSpc>
                <a:spcPct val="100000"/>
              </a:lnSpc>
              <a:spcBef>
                <a:spcPts val="300"/>
              </a:spcBef>
              <a:buFont typeface="Wingdings"/>
              <a:buChar char=""/>
              <a:tabLst>
                <a:tab pos="376555" algn="l"/>
              </a:tabLst>
            </a:pPr>
            <a:r>
              <a:rPr dirty="0" sz="2000">
                <a:latin typeface="Arial MT"/>
                <a:cs typeface="Arial MT"/>
              </a:rPr>
              <a:t>Rilevare</a:t>
            </a:r>
            <a:r>
              <a:rPr dirty="0" sz="2000" spc="-4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anticipatamente</a:t>
            </a:r>
            <a:r>
              <a:rPr dirty="0" sz="2000" spc="-8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indizi</a:t>
            </a:r>
            <a:r>
              <a:rPr dirty="0" sz="2000" spc="-3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di</a:t>
            </a:r>
            <a:r>
              <a:rPr dirty="0" sz="2000" spc="-3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pre-crisi,</a:t>
            </a:r>
            <a:r>
              <a:rPr dirty="0" sz="2000" spc="-7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crisi</a:t>
            </a:r>
            <a:r>
              <a:rPr dirty="0" sz="2000" spc="-5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o</a:t>
            </a:r>
            <a:r>
              <a:rPr dirty="0" sz="2000" spc="-3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perdita</a:t>
            </a:r>
            <a:r>
              <a:rPr dirty="0" sz="2000" spc="-5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della</a:t>
            </a:r>
            <a:r>
              <a:rPr dirty="0" sz="2000" spc="-3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continuità</a:t>
            </a:r>
            <a:r>
              <a:rPr dirty="0" sz="2000" spc="-45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aziendale;</a:t>
            </a:r>
            <a:endParaRPr sz="2000">
              <a:latin typeface="Arial MT"/>
              <a:cs typeface="Arial MT"/>
            </a:endParaRPr>
          </a:p>
          <a:p>
            <a:pPr marL="376555" indent="-342265">
              <a:lnSpc>
                <a:spcPct val="100000"/>
              </a:lnSpc>
              <a:buFont typeface="Wingdings"/>
              <a:buChar char=""/>
              <a:tabLst>
                <a:tab pos="376555" algn="l"/>
              </a:tabLst>
            </a:pPr>
            <a:r>
              <a:rPr dirty="0" sz="2000">
                <a:latin typeface="Arial MT"/>
                <a:cs typeface="Arial MT"/>
              </a:rPr>
              <a:t>Rilevare</a:t>
            </a:r>
            <a:r>
              <a:rPr dirty="0" sz="2000" spc="-4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eventuali</a:t>
            </a:r>
            <a:r>
              <a:rPr dirty="0" sz="2000" spc="-5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squilibri</a:t>
            </a:r>
            <a:r>
              <a:rPr dirty="0" sz="2000" spc="-4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di</a:t>
            </a:r>
            <a:r>
              <a:rPr dirty="0" sz="2000" spc="-4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natura</a:t>
            </a:r>
            <a:r>
              <a:rPr dirty="0" sz="2000" spc="-5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patrimoniale</a:t>
            </a:r>
            <a:r>
              <a:rPr dirty="0" sz="2000" spc="-5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o</a:t>
            </a:r>
            <a:r>
              <a:rPr dirty="0" sz="2000" spc="-4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economico-</a:t>
            </a:r>
            <a:r>
              <a:rPr dirty="0" sz="2000" spc="-10">
                <a:latin typeface="Arial MT"/>
                <a:cs typeface="Arial MT"/>
              </a:rPr>
              <a:t>finanziario;</a:t>
            </a:r>
            <a:endParaRPr sz="2000">
              <a:latin typeface="Arial MT"/>
              <a:cs typeface="Arial MT"/>
            </a:endParaRPr>
          </a:p>
          <a:p>
            <a:pPr marL="376555" indent="-342265">
              <a:lnSpc>
                <a:spcPct val="100000"/>
              </a:lnSpc>
              <a:buFont typeface="Wingdings"/>
              <a:buChar char=""/>
              <a:tabLst>
                <a:tab pos="376555" algn="l"/>
              </a:tabLst>
            </a:pPr>
            <a:r>
              <a:rPr dirty="0" sz="2000">
                <a:latin typeface="Arial MT"/>
                <a:cs typeface="Arial MT"/>
              </a:rPr>
              <a:t>Verificare</a:t>
            </a:r>
            <a:r>
              <a:rPr dirty="0" sz="2000" spc="11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le</a:t>
            </a:r>
            <a:r>
              <a:rPr dirty="0" sz="2000" spc="11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prospettive</a:t>
            </a:r>
            <a:r>
              <a:rPr dirty="0" sz="2000" spc="11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di</a:t>
            </a:r>
            <a:r>
              <a:rPr dirty="0" sz="2000" spc="11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solvibilità</a:t>
            </a:r>
            <a:r>
              <a:rPr dirty="0" sz="2000" spc="11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dei</a:t>
            </a:r>
            <a:r>
              <a:rPr dirty="0" sz="2000" spc="12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debiti</a:t>
            </a:r>
            <a:r>
              <a:rPr dirty="0" sz="2000" spc="10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e</a:t>
            </a:r>
            <a:r>
              <a:rPr dirty="0" sz="2000" spc="11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le</a:t>
            </a:r>
            <a:r>
              <a:rPr dirty="0" sz="2000" spc="11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prospettive</a:t>
            </a:r>
            <a:r>
              <a:rPr dirty="0" sz="2000" spc="11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di</a:t>
            </a:r>
            <a:r>
              <a:rPr dirty="0" sz="2000" spc="11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continuità</a:t>
            </a:r>
            <a:r>
              <a:rPr dirty="0" sz="2000" spc="110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aziendale</a:t>
            </a:r>
            <a:endParaRPr sz="2000">
              <a:latin typeface="Arial MT"/>
              <a:cs typeface="Arial MT"/>
            </a:endParaRPr>
          </a:p>
          <a:p>
            <a:pPr marL="377190">
              <a:lnSpc>
                <a:spcPct val="100000"/>
              </a:lnSpc>
            </a:pPr>
            <a:r>
              <a:rPr dirty="0" sz="2000">
                <a:latin typeface="Arial MT"/>
                <a:cs typeface="Arial MT"/>
              </a:rPr>
              <a:t>almeno</a:t>
            </a:r>
            <a:r>
              <a:rPr dirty="0" sz="2000" spc="-3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per</a:t>
            </a:r>
            <a:r>
              <a:rPr dirty="0" sz="2000" spc="-3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i</a:t>
            </a:r>
            <a:r>
              <a:rPr dirty="0" sz="2000" spc="-2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12</a:t>
            </a:r>
            <a:r>
              <a:rPr dirty="0" sz="2000" spc="-1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mesi</a:t>
            </a:r>
            <a:r>
              <a:rPr dirty="0" sz="2000" spc="-20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successivi;</a:t>
            </a:r>
            <a:endParaRPr sz="2000">
              <a:latin typeface="Arial MT"/>
              <a:cs typeface="Arial MT"/>
            </a:endParaRPr>
          </a:p>
          <a:p>
            <a:pPr marL="376555" indent="-342265">
              <a:lnSpc>
                <a:spcPct val="100000"/>
              </a:lnSpc>
              <a:spcBef>
                <a:spcPts val="5"/>
              </a:spcBef>
              <a:buFont typeface="Wingdings"/>
              <a:buChar char=""/>
              <a:tabLst>
                <a:tab pos="376555" algn="l"/>
              </a:tabLst>
            </a:pPr>
            <a:r>
              <a:rPr dirty="0" sz="2000">
                <a:latin typeface="Arial MT"/>
                <a:cs typeface="Arial MT"/>
              </a:rPr>
              <a:t>Rilevare</a:t>
            </a:r>
            <a:r>
              <a:rPr dirty="0" sz="2000" spc="-4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situazione</a:t>
            </a:r>
            <a:r>
              <a:rPr dirty="0" sz="2000" spc="-6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debitorie</a:t>
            </a:r>
            <a:r>
              <a:rPr dirty="0" sz="2000" spc="-45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significative;</a:t>
            </a:r>
            <a:endParaRPr sz="2000">
              <a:latin typeface="Arial MT"/>
              <a:cs typeface="Arial MT"/>
            </a:endParaRPr>
          </a:p>
          <a:p>
            <a:pPr marL="377190" marR="27940" indent="-342900">
              <a:lnSpc>
                <a:spcPct val="100000"/>
              </a:lnSpc>
              <a:buFont typeface="Wingdings"/>
              <a:buChar char=""/>
              <a:tabLst>
                <a:tab pos="377190" algn="l"/>
                <a:tab pos="1583055" algn="l"/>
                <a:tab pos="2874010" algn="l"/>
                <a:tab pos="3218180" algn="l"/>
                <a:tab pos="4408805" algn="l"/>
                <a:tab pos="4752975" algn="l"/>
                <a:tab pos="5620385" algn="l"/>
                <a:tab pos="6458585" algn="l"/>
                <a:tab pos="6803390" algn="l"/>
                <a:tab pos="7711440" algn="l"/>
                <a:tab pos="8536305" algn="l"/>
                <a:tab pos="8823960" algn="l"/>
              </a:tabLst>
            </a:pPr>
            <a:r>
              <a:rPr dirty="0" sz="2000" spc="-10">
                <a:latin typeface="Arial MT"/>
                <a:cs typeface="Arial MT"/>
              </a:rPr>
              <a:t>Garantire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10">
                <a:latin typeface="Arial MT"/>
                <a:cs typeface="Arial MT"/>
              </a:rPr>
              <a:t>l’adozione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25">
                <a:latin typeface="Arial MT"/>
                <a:cs typeface="Arial MT"/>
              </a:rPr>
              <a:t>di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10">
                <a:latin typeface="Arial MT"/>
                <a:cs typeface="Arial MT"/>
              </a:rPr>
              <a:t>strumenti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25">
                <a:latin typeface="Arial MT"/>
                <a:cs typeface="Arial MT"/>
              </a:rPr>
              <a:t>di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10">
                <a:latin typeface="Arial MT"/>
                <a:cs typeface="Arial MT"/>
              </a:rPr>
              <a:t>analisi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10">
                <a:latin typeface="Arial MT"/>
                <a:cs typeface="Arial MT"/>
              </a:rPr>
              <a:t>interni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25">
                <a:latin typeface="Arial MT"/>
                <a:cs typeface="Arial MT"/>
              </a:rPr>
              <a:t>in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10">
                <a:latin typeface="Arial MT"/>
                <a:cs typeface="Arial MT"/>
              </a:rPr>
              <a:t>termini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10">
                <a:latin typeface="Arial MT"/>
                <a:cs typeface="Arial MT"/>
              </a:rPr>
              <a:t>attuali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50">
                <a:latin typeface="Arial MT"/>
                <a:cs typeface="Arial MT"/>
              </a:rPr>
              <a:t>e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10">
                <a:latin typeface="Arial MT"/>
                <a:cs typeface="Arial MT"/>
              </a:rPr>
              <a:t>previsionali </a:t>
            </a:r>
            <a:r>
              <a:rPr dirty="0" sz="2000">
                <a:latin typeface="Arial MT"/>
                <a:cs typeface="Arial MT"/>
              </a:rPr>
              <a:t>(elaborazione</a:t>
            </a:r>
            <a:r>
              <a:rPr dirty="0" sz="2000" spc="-8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budget,</a:t>
            </a:r>
            <a:r>
              <a:rPr dirty="0" sz="2000" spc="-7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piani</a:t>
            </a:r>
            <a:r>
              <a:rPr dirty="0" sz="2000" spc="-4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previsionali</a:t>
            </a:r>
            <a:r>
              <a:rPr dirty="0" sz="2000" spc="-4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annuali</a:t>
            </a:r>
            <a:r>
              <a:rPr dirty="0" sz="2000" spc="-5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sia</a:t>
            </a:r>
            <a:r>
              <a:rPr dirty="0" sz="2000" spc="-5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finanziari</a:t>
            </a:r>
            <a:r>
              <a:rPr dirty="0" sz="2000" spc="-5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che</a:t>
            </a:r>
            <a:r>
              <a:rPr dirty="0" sz="2000" spc="-65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economici);</a:t>
            </a:r>
            <a:endParaRPr sz="2000">
              <a:latin typeface="Arial MT"/>
              <a:cs typeface="Arial MT"/>
            </a:endParaRPr>
          </a:p>
          <a:p>
            <a:pPr marL="377190" marR="29209" indent="-342900">
              <a:lnSpc>
                <a:spcPct val="100000"/>
              </a:lnSpc>
              <a:buFont typeface="Wingdings"/>
              <a:buChar char=""/>
              <a:tabLst>
                <a:tab pos="377190" algn="l"/>
                <a:tab pos="447675" algn="l"/>
                <a:tab pos="1677670" algn="l"/>
                <a:tab pos="2259965" algn="l"/>
                <a:tab pos="2545080" algn="l"/>
                <a:tab pos="3436620" algn="l"/>
                <a:tab pos="4881245" algn="l"/>
                <a:tab pos="5379720" algn="l"/>
                <a:tab pos="6724015" algn="l"/>
                <a:tab pos="7178040" algn="l"/>
                <a:tab pos="7632065" algn="l"/>
                <a:tab pos="9091295" algn="l"/>
                <a:tab pos="9899015" algn="l"/>
              </a:tabLst>
            </a:pPr>
            <a:r>
              <a:rPr dirty="0" sz="2000">
                <a:latin typeface="Times New Roman"/>
                <a:cs typeface="Times New Roman"/>
              </a:rPr>
              <a:t>	</a:t>
            </a:r>
            <a:r>
              <a:rPr dirty="0" sz="2000" spc="-10">
                <a:latin typeface="Arial MT"/>
                <a:cs typeface="Arial MT"/>
              </a:rPr>
              <a:t>Garantire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25">
                <a:latin typeface="Arial MT"/>
                <a:cs typeface="Arial MT"/>
              </a:rPr>
              <a:t>che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25">
                <a:latin typeface="Arial MT"/>
                <a:cs typeface="Arial MT"/>
              </a:rPr>
              <a:t>il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10">
                <a:latin typeface="Arial MT"/>
                <a:cs typeface="Arial MT"/>
              </a:rPr>
              <a:t>potere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10">
                <a:latin typeface="Arial MT"/>
                <a:cs typeface="Arial MT"/>
              </a:rPr>
              <a:t>decisionale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25">
                <a:latin typeface="Arial MT"/>
                <a:cs typeface="Arial MT"/>
              </a:rPr>
              <a:t>sia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10">
                <a:latin typeface="Arial MT"/>
                <a:cs typeface="Arial MT"/>
              </a:rPr>
              <a:t>assegnato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25">
                <a:latin typeface="Arial MT"/>
                <a:cs typeface="Arial MT"/>
              </a:rPr>
              <a:t>ad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25">
                <a:latin typeface="Arial MT"/>
                <a:cs typeface="Arial MT"/>
              </a:rPr>
              <a:t>un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10">
                <a:latin typeface="Arial MT"/>
                <a:cs typeface="Arial MT"/>
              </a:rPr>
              <a:t>appropriato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10">
                <a:latin typeface="Arial MT"/>
                <a:cs typeface="Arial MT"/>
              </a:rPr>
              <a:t>livello</a:t>
            </a:r>
            <a:r>
              <a:rPr dirty="0" sz="2000">
                <a:latin typeface="Arial MT"/>
                <a:cs typeface="Arial MT"/>
              </a:rPr>
              <a:t>	</a:t>
            </a:r>
            <a:r>
              <a:rPr dirty="0" sz="2000" spc="-25">
                <a:latin typeface="Arial MT"/>
                <a:cs typeface="Arial MT"/>
              </a:rPr>
              <a:t>di </a:t>
            </a:r>
            <a:r>
              <a:rPr dirty="0" sz="2000">
                <a:latin typeface="Arial MT"/>
                <a:cs typeface="Arial MT"/>
              </a:rPr>
              <a:t>competenza</a:t>
            </a:r>
            <a:r>
              <a:rPr dirty="0" sz="2000" spc="-7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e</a:t>
            </a:r>
            <a:r>
              <a:rPr dirty="0" sz="2000" spc="-3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professionalità</a:t>
            </a:r>
            <a:r>
              <a:rPr dirty="0" sz="2000" spc="-5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in</a:t>
            </a:r>
            <a:r>
              <a:rPr dirty="0" sz="2000" spc="-3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ogni</a:t>
            </a:r>
            <a:r>
              <a:rPr dirty="0" sz="2000" spc="-4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aspetto</a:t>
            </a:r>
            <a:r>
              <a:rPr dirty="0" sz="2000" spc="-5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della</a:t>
            </a:r>
            <a:r>
              <a:rPr dirty="0" sz="2000" spc="-3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vita</a:t>
            </a:r>
            <a:r>
              <a:rPr dirty="0" sz="2000" spc="-30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aziendale.</a:t>
            </a:r>
            <a:endParaRPr sz="2000">
              <a:latin typeface="Arial MT"/>
              <a:cs typeface="Arial MT"/>
            </a:endParaRPr>
          </a:p>
        </p:txBody>
      </p:sp>
      <p:grpSp>
        <p:nvGrpSpPr>
          <p:cNvPr id="12" name="object 12" descr=""/>
          <p:cNvGrpSpPr/>
          <p:nvPr/>
        </p:nvGrpSpPr>
        <p:grpSpPr>
          <a:xfrm>
            <a:off x="4864608" y="3378708"/>
            <a:ext cx="1092835" cy="788035"/>
            <a:chOff x="4864608" y="3378708"/>
            <a:chExt cx="1092835" cy="788035"/>
          </a:xfrm>
        </p:grpSpPr>
        <p:pic>
          <p:nvPicPr>
            <p:cNvPr id="13" name="object 13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876800" y="3390900"/>
              <a:ext cx="1067562" cy="762762"/>
            </a:xfrm>
            <a:prstGeom prst="rect">
              <a:avLst/>
            </a:prstGeom>
          </p:spPr>
        </p:pic>
        <p:sp>
          <p:nvSpPr>
            <p:cNvPr id="14" name="object 14" descr=""/>
            <p:cNvSpPr/>
            <p:nvPr/>
          </p:nvSpPr>
          <p:spPr>
            <a:xfrm>
              <a:off x="4877562" y="3391662"/>
              <a:ext cx="1066800" cy="762000"/>
            </a:xfrm>
            <a:custGeom>
              <a:avLst/>
              <a:gdLst/>
              <a:ahLst/>
              <a:cxnLst/>
              <a:rect l="l" t="t" r="r" b="b"/>
              <a:pathLst>
                <a:path w="1066800" h="762000">
                  <a:moveTo>
                    <a:pt x="0" y="381000"/>
                  </a:moveTo>
                  <a:lnTo>
                    <a:pt x="266700" y="381000"/>
                  </a:lnTo>
                  <a:lnTo>
                    <a:pt x="266700" y="0"/>
                  </a:lnTo>
                  <a:lnTo>
                    <a:pt x="800100" y="0"/>
                  </a:lnTo>
                  <a:lnTo>
                    <a:pt x="800100" y="381000"/>
                  </a:lnTo>
                  <a:lnTo>
                    <a:pt x="1066800" y="381000"/>
                  </a:lnTo>
                  <a:lnTo>
                    <a:pt x="533400" y="762000"/>
                  </a:lnTo>
                  <a:lnTo>
                    <a:pt x="0" y="381000"/>
                  </a:lnTo>
                  <a:close/>
                </a:path>
              </a:pathLst>
            </a:custGeom>
            <a:ln w="25908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5" name="object 15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08127" rIns="0" bIns="0" rtlCol="0" vert="horz">
            <a:spAutoFit/>
          </a:bodyPr>
          <a:lstStyle/>
          <a:p>
            <a:pPr marL="403860">
              <a:lnSpc>
                <a:spcPts val="1810"/>
              </a:lnSpc>
            </a:pPr>
            <a:r>
              <a:rPr dirty="0"/>
              <a:t>20</a:t>
            </a:r>
            <a:r>
              <a:rPr dirty="0" spc="-30"/>
              <a:t> </a:t>
            </a:r>
            <a:r>
              <a:rPr dirty="0"/>
              <a:t>ottobre</a:t>
            </a:r>
            <a:r>
              <a:rPr dirty="0" spc="-45"/>
              <a:t> </a:t>
            </a:r>
            <a:r>
              <a:rPr dirty="0"/>
              <a:t>2025</a:t>
            </a:r>
            <a:r>
              <a:rPr dirty="0" spc="-25"/>
              <a:t> </a:t>
            </a:r>
            <a:r>
              <a:rPr dirty="0"/>
              <a:t>Roma</a:t>
            </a:r>
            <a:r>
              <a:rPr dirty="0" spc="-15"/>
              <a:t> </a:t>
            </a:r>
            <a:r>
              <a:rPr dirty="0" spc="-10"/>
              <a:t>Palazzo</a:t>
            </a:r>
            <a:r>
              <a:rPr dirty="0" spc="-45"/>
              <a:t> </a:t>
            </a:r>
            <a:r>
              <a:rPr dirty="0" spc="-10"/>
              <a:t>Valentini</a:t>
            </a:r>
            <a:r>
              <a:rPr dirty="0" spc="-45"/>
              <a:t> </a:t>
            </a:r>
            <a:r>
              <a:rPr dirty="0"/>
              <a:t>–</a:t>
            </a:r>
            <a:r>
              <a:rPr dirty="0" spc="-25"/>
              <a:t> </a:t>
            </a:r>
            <a:r>
              <a:rPr dirty="0"/>
              <a:t>Convegno</a:t>
            </a:r>
            <a:r>
              <a:rPr dirty="0" spc="-60"/>
              <a:t> </a:t>
            </a:r>
            <a:r>
              <a:rPr dirty="0" spc="-10"/>
              <a:t>«Sostenibilità</a:t>
            </a:r>
            <a:r>
              <a:rPr dirty="0" spc="-60"/>
              <a:t> </a:t>
            </a:r>
            <a:r>
              <a:rPr dirty="0"/>
              <a:t>e</a:t>
            </a:r>
            <a:r>
              <a:rPr dirty="0" spc="-30"/>
              <a:t> </a:t>
            </a:r>
            <a:r>
              <a:rPr dirty="0"/>
              <a:t>Business</a:t>
            </a:r>
            <a:r>
              <a:rPr dirty="0" spc="-25"/>
              <a:t> </a:t>
            </a:r>
            <a:r>
              <a:rPr dirty="0"/>
              <a:t>Continuity</a:t>
            </a:r>
            <a:r>
              <a:rPr dirty="0" spc="-50"/>
              <a:t> </a:t>
            </a:r>
            <a:r>
              <a:rPr dirty="0" spc="-10"/>
              <a:t>(AISL_O)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7952720" cy="10287000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206451" y="2693034"/>
            <a:ext cx="10618470" cy="60617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 marR="6985">
              <a:lnSpc>
                <a:spcPct val="100000"/>
              </a:lnSpc>
              <a:spcBef>
                <a:spcPts val="100"/>
              </a:spcBef>
            </a:pPr>
            <a:r>
              <a:rPr dirty="0" u="sng" sz="18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Dottore</a:t>
            </a:r>
            <a:r>
              <a:rPr dirty="0" u="sng" sz="1800" spc="40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18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commercialista</a:t>
            </a:r>
            <a:r>
              <a:rPr dirty="0" u="sng" sz="1800" spc="415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18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e</a:t>
            </a:r>
            <a:r>
              <a:rPr dirty="0" u="sng" sz="1800" spc="409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18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revisore</a:t>
            </a:r>
            <a:r>
              <a:rPr dirty="0" u="sng" sz="1800" spc="409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1800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conti</a:t>
            </a:r>
            <a:r>
              <a:rPr dirty="0" sz="1800" i="1">
                <a:latin typeface="Arial"/>
                <a:cs typeface="Arial"/>
              </a:rPr>
              <a:t>,</a:t>
            </a:r>
            <a:r>
              <a:rPr dirty="0" sz="1800" spc="42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esperto</a:t>
            </a:r>
            <a:r>
              <a:rPr dirty="0" sz="1800" spc="409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in</a:t>
            </a:r>
            <a:r>
              <a:rPr dirty="0" sz="1800" spc="40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finanziamenti</a:t>
            </a:r>
            <a:r>
              <a:rPr dirty="0" sz="1800" spc="42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europei,</a:t>
            </a:r>
            <a:r>
              <a:rPr dirty="0" sz="1800" spc="42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redazione</a:t>
            </a:r>
            <a:r>
              <a:rPr dirty="0" sz="1800" spc="41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business</a:t>
            </a:r>
            <a:r>
              <a:rPr dirty="0" sz="1800" spc="415" i="1">
                <a:latin typeface="Arial"/>
                <a:cs typeface="Arial"/>
              </a:rPr>
              <a:t> </a:t>
            </a:r>
            <a:r>
              <a:rPr dirty="0" sz="1800" spc="-10" i="1">
                <a:latin typeface="Arial"/>
                <a:cs typeface="Arial"/>
              </a:rPr>
              <a:t>plan, </a:t>
            </a:r>
            <a:r>
              <a:rPr dirty="0" sz="1800" i="1">
                <a:latin typeface="Arial"/>
                <a:cs typeface="Arial"/>
              </a:rPr>
              <a:t>rating</a:t>
            </a:r>
            <a:r>
              <a:rPr dirty="0" sz="1800" spc="-4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bancario,</a:t>
            </a:r>
            <a:r>
              <a:rPr dirty="0" sz="1800" spc="-4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organizzazione</a:t>
            </a:r>
            <a:r>
              <a:rPr dirty="0" sz="1800" spc="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aziendale,</a:t>
            </a:r>
            <a:r>
              <a:rPr dirty="0" sz="1800" spc="-5" i="1">
                <a:latin typeface="Arial"/>
                <a:cs typeface="Arial"/>
              </a:rPr>
              <a:t> </a:t>
            </a:r>
            <a:r>
              <a:rPr dirty="0" sz="1800" spc="-20" i="1">
                <a:latin typeface="Arial"/>
                <a:cs typeface="Arial"/>
              </a:rPr>
              <a:t>MKT,</a:t>
            </a:r>
            <a:r>
              <a:rPr dirty="0" sz="1800" spc="-6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finanza</a:t>
            </a:r>
            <a:r>
              <a:rPr dirty="0" sz="1800" spc="-1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e</a:t>
            </a:r>
            <a:r>
              <a:rPr dirty="0" sz="1800" spc="-5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controllo</a:t>
            </a:r>
            <a:r>
              <a:rPr dirty="0" sz="1800" spc="-4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gestione</a:t>
            </a:r>
            <a:r>
              <a:rPr dirty="0" sz="1800" spc="-4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per</a:t>
            </a:r>
            <a:r>
              <a:rPr dirty="0" sz="1800" spc="-50" i="1">
                <a:latin typeface="Arial"/>
                <a:cs typeface="Arial"/>
              </a:rPr>
              <a:t> </a:t>
            </a:r>
            <a:r>
              <a:rPr dirty="0" sz="1800" spc="-20" i="1">
                <a:latin typeface="Arial"/>
                <a:cs typeface="Arial"/>
              </a:rPr>
              <a:t>PMI.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90"/>
              </a:spcBef>
            </a:pPr>
            <a:endParaRPr sz="1800">
              <a:latin typeface="Arial"/>
              <a:cs typeface="Arial"/>
            </a:endParaRPr>
          </a:p>
          <a:p>
            <a:pPr algn="just" marL="12700" marR="5080">
              <a:lnSpc>
                <a:spcPct val="100000"/>
              </a:lnSpc>
            </a:pPr>
            <a:r>
              <a:rPr dirty="0" sz="1800" i="1">
                <a:latin typeface="Arial"/>
                <a:cs typeface="Arial"/>
              </a:rPr>
              <a:t>Analista</a:t>
            </a:r>
            <a:r>
              <a:rPr dirty="0" sz="1800" spc="22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finanziario</a:t>
            </a:r>
            <a:r>
              <a:rPr dirty="0" sz="1800" spc="22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e</a:t>
            </a:r>
            <a:r>
              <a:rPr dirty="0" sz="1800" spc="22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di</a:t>
            </a:r>
            <a:r>
              <a:rPr dirty="0" sz="1800" spc="22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organizzazione,</a:t>
            </a:r>
            <a:r>
              <a:rPr dirty="0" sz="1800" spc="229" i="1">
                <a:latin typeface="Arial"/>
                <a:cs typeface="Arial"/>
              </a:rPr>
              <a:t>  </a:t>
            </a:r>
            <a:r>
              <a:rPr dirty="0" sz="1800" i="1">
                <a:latin typeface="Arial"/>
                <a:cs typeface="Arial"/>
              </a:rPr>
              <a:t>project</a:t>
            </a:r>
            <a:r>
              <a:rPr dirty="0" sz="1800" spc="229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manager</a:t>
            </a:r>
            <a:r>
              <a:rPr dirty="0" sz="1800" spc="23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senior</a:t>
            </a:r>
            <a:r>
              <a:rPr dirty="0" sz="1800" spc="229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in</a:t>
            </a:r>
            <a:r>
              <a:rPr dirty="0" sz="1800" spc="22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realtà</a:t>
            </a:r>
            <a:r>
              <a:rPr dirty="0" sz="1800" spc="22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primarie</a:t>
            </a:r>
            <a:r>
              <a:rPr dirty="0" sz="1800" spc="22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e</a:t>
            </a:r>
            <a:r>
              <a:rPr dirty="0" sz="1800" spc="22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qualificate</a:t>
            </a:r>
            <a:r>
              <a:rPr dirty="0" sz="1800" spc="225" i="1">
                <a:latin typeface="Arial"/>
                <a:cs typeface="Arial"/>
              </a:rPr>
              <a:t> </a:t>
            </a:r>
            <a:r>
              <a:rPr dirty="0" sz="1800" spc="-20" i="1">
                <a:latin typeface="Arial"/>
                <a:cs typeface="Arial"/>
              </a:rPr>
              <a:t>come </a:t>
            </a:r>
            <a:r>
              <a:rPr dirty="0" sz="1800" i="1">
                <a:latin typeface="Arial"/>
                <a:cs typeface="Arial"/>
              </a:rPr>
              <a:t>Roma</a:t>
            </a:r>
            <a:r>
              <a:rPr dirty="0" sz="1800" spc="21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SIM</a:t>
            </a:r>
            <a:r>
              <a:rPr dirty="0" sz="1800" spc="22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(gruppo</a:t>
            </a:r>
            <a:r>
              <a:rPr dirty="0" sz="1800" spc="21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Banca</a:t>
            </a:r>
            <a:r>
              <a:rPr dirty="0" sz="1800" spc="21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Roma),</a:t>
            </a:r>
            <a:r>
              <a:rPr dirty="0" sz="1800" spc="22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INA</a:t>
            </a:r>
            <a:r>
              <a:rPr dirty="0" sz="1800" spc="14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SIM</a:t>
            </a:r>
            <a:r>
              <a:rPr dirty="0" sz="1800" spc="22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(gruppo</a:t>
            </a:r>
            <a:r>
              <a:rPr dirty="0" sz="1800" spc="21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INA),</a:t>
            </a:r>
            <a:r>
              <a:rPr dirty="0" sz="1800" spc="23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Agip</a:t>
            </a:r>
            <a:r>
              <a:rPr dirty="0" sz="1800" spc="204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Petroli</a:t>
            </a:r>
            <a:r>
              <a:rPr dirty="0" sz="1800" spc="21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e</a:t>
            </a:r>
            <a:r>
              <a:rPr dirty="0" sz="1800" spc="22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IBL</a:t>
            </a:r>
            <a:r>
              <a:rPr dirty="0" sz="1800" spc="18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Banca</a:t>
            </a:r>
            <a:r>
              <a:rPr dirty="0" sz="1800" spc="204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al</a:t>
            </a:r>
            <a:r>
              <a:rPr dirty="0" sz="1800" spc="22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cui</a:t>
            </a:r>
            <a:r>
              <a:rPr dirty="0" sz="1800" spc="204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start</a:t>
            </a:r>
            <a:r>
              <a:rPr dirty="0" sz="1800" spc="22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up</a:t>
            </a:r>
            <a:r>
              <a:rPr dirty="0" sz="1800" spc="215" i="1">
                <a:latin typeface="Arial"/>
                <a:cs typeface="Arial"/>
              </a:rPr>
              <a:t> </a:t>
            </a:r>
            <a:r>
              <a:rPr dirty="0" sz="1800" spc="-25" i="1">
                <a:latin typeface="Arial"/>
                <a:cs typeface="Arial"/>
              </a:rPr>
              <a:t>ha </a:t>
            </a:r>
            <a:r>
              <a:rPr dirty="0" sz="1800" i="1">
                <a:latin typeface="Arial"/>
                <a:cs typeface="Arial"/>
              </a:rPr>
              <a:t>partecipato</a:t>
            </a:r>
            <a:r>
              <a:rPr dirty="0" sz="1800" spc="-4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da</a:t>
            </a:r>
            <a:r>
              <a:rPr dirty="0" sz="1800" spc="-4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coordinatore</a:t>
            </a:r>
            <a:r>
              <a:rPr dirty="0" sz="1800" spc="-3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della</a:t>
            </a:r>
            <a:r>
              <a:rPr dirty="0" sz="1800" spc="-4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funzione</a:t>
            </a:r>
            <a:r>
              <a:rPr dirty="0" sz="1800" spc="-10" i="1">
                <a:latin typeface="Arial"/>
                <a:cs typeface="Arial"/>
              </a:rPr>
              <a:t> organizzazione.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90"/>
              </a:spcBef>
            </a:pPr>
            <a:endParaRPr sz="1800">
              <a:latin typeface="Arial"/>
              <a:cs typeface="Arial"/>
            </a:endParaRPr>
          </a:p>
          <a:p>
            <a:pPr algn="just" marL="12700" marR="5080">
              <a:lnSpc>
                <a:spcPct val="100000"/>
              </a:lnSpc>
            </a:pPr>
            <a:r>
              <a:rPr dirty="0" sz="1800" i="1">
                <a:latin typeface="Arial"/>
                <a:cs typeface="Arial"/>
              </a:rPr>
              <a:t>Lunga</a:t>
            </a:r>
            <a:r>
              <a:rPr dirty="0" sz="1800" spc="46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esperienza</a:t>
            </a:r>
            <a:r>
              <a:rPr dirty="0" sz="1800" spc="47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come</a:t>
            </a:r>
            <a:r>
              <a:rPr dirty="0" sz="1800" spc="47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consulente</a:t>
            </a:r>
            <a:r>
              <a:rPr dirty="0" sz="1800" spc="47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nella</a:t>
            </a:r>
            <a:r>
              <a:rPr dirty="0" sz="1800" spc="46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finanza</a:t>
            </a:r>
            <a:r>
              <a:rPr dirty="0" sz="1800" spc="47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anche</a:t>
            </a:r>
            <a:r>
              <a:rPr dirty="0" sz="1800" spc="484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agevolata</a:t>
            </a:r>
            <a:r>
              <a:rPr dirty="0" sz="1800" spc="47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e</a:t>
            </a:r>
            <a:r>
              <a:rPr dirty="0" sz="1800" spc="47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nella</a:t>
            </a:r>
            <a:r>
              <a:rPr dirty="0" sz="1800" spc="47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consulenza</a:t>
            </a:r>
            <a:r>
              <a:rPr dirty="0" sz="1800" spc="47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bancaria</a:t>
            </a:r>
            <a:r>
              <a:rPr dirty="0" sz="1800" spc="475" i="1">
                <a:latin typeface="Arial"/>
                <a:cs typeface="Arial"/>
              </a:rPr>
              <a:t> </a:t>
            </a:r>
            <a:r>
              <a:rPr dirty="0" sz="1800" spc="-25" i="1">
                <a:latin typeface="Arial"/>
                <a:cs typeface="Arial"/>
              </a:rPr>
              <a:t>al </a:t>
            </a:r>
            <a:r>
              <a:rPr dirty="0" sz="1800" i="1">
                <a:latin typeface="Arial"/>
                <a:cs typeface="Arial"/>
              </a:rPr>
              <a:t>servizio</a:t>
            </a:r>
            <a:r>
              <a:rPr dirty="0" sz="1800" spc="-3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dell’innovazione</a:t>
            </a:r>
            <a:r>
              <a:rPr dirty="0" sz="1800" spc="-3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delle</a:t>
            </a:r>
            <a:r>
              <a:rPr dirty="0" sz="1800" spc="-55" i="1">
                <a:latin typeface="Arial"/>
                <a:cs typeface="Arial"/>
              </a:rPr>
              <a:t> </a:t>
            </a:r>
            <a:r>
              <a:rPr dirty="0" sz="1800" spc="-20" i="1">
                <a:latin typeface="Arial"/>
                <a:cs typeface="Arial"/>
              </a:rPr>
              <a:t>PMI.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90"/>
              </a:spcBef>
            </a:pPr>
            <a:endParaRPr sz="1800">
              <a:latin typeface="Arial"/>
              <a:cs typeface="Arial"/>
            </a:endParaRPr>
          </a:p>
          <a:p>
            <a:pPr algn="just" marL="12700" marR="6350">
              <a:lnSpc>
                <a:spcPct val="100000"/>
              </a:lnSpc>
            </a:pPr>
            <a:r>
              <a:rPr dirty="0" sz="1800" i="1">
                <a:latin typeface="Arial"/>
                <a:cs typeface="Arial"/>
              </a:rPr>
              <a:t>Dal</a:t>
            </a:r>
            <a:r>
              <a:rPr dirty="0" sz="1800" spc="215" i="1">
                <a:latin typeface="Arial"/>
                <a:cs typeface="Arial"/>
              </a:rPr>
              <a:t>  </a:t>
            </a:r>
            <a:r>
              <a:rPr dirty="0" sz="1800" i="1">
                <a:latin typeface="Arial"/>
                <a:cs typeface="Arial"/>
              </a:rPr>
              <a:t>maggio</a:t>
            </a:r>
            <a:r>
              <a:rPr dirty="0" sz="1800" spc="215" i="1">
                <a:latin typeface="Arial"/>
                <a:cs typeface="Arial"/>
              </a:rPr>
              <a:t>  </a:t>
            </a:r>
            <a:r>
              <a:rPr dirty="0" sz="1800" i="1">
                <a:latin typeface="Arial"/>
                <a:cs typeface="Arial"/>
              </a:rPr>
              <a:t>2025</a:t>
            </a:r>
            <a:r>
              <a:rPr dirty="0" sz="1800" spc="210" i="1">
                <a:latin typeface="Arial"/>
                <a:cs typeface="Arial"/>
              </a:rPr>
              <a:t>  </a:t>
            </a:r>
            <a:r>
              <a:rPr dirty="0" sz="1800" i="1">
                <a:latin typeface="Arial"/>
                <a:cs typeface="Arial"/>
              </a:rPr>
              <a:t>è</a:t>
            </a:r>
            <a:r>
              <a:rPr dirty="0" sz="1800" spc="210" i="1">
                <a:latin typeface="Arial"/>
                <a:cs typeface="Arial"/>
              </a:rPr>
              <a:t>  </a:t>
            </a:r>
            <a:r>
              <a:rPr dirty="0" sz="1800" i="1">
                <a:latin typeface="Arial"/>
                <a:cs typeface="Arial"/>
              </a:rPr>
              <a:t>Partner</a:t>
            </a:r>
            <a:r>
              <a:rPr dirty="0" sz="1800" spc="215" i="1">
                <a:latin typeface="Arial"/>
                <a:cs typeface="Arial"/>
              </a:rPr>
              <a:t>  </a:t>
            </a:r>
            <a:r>
              <a:rPr dirty="0" sz="1800" i="1">
                <a:latin typeface="Arial"/>
                <a:cs typeface="Arial"/>
              </a:rPr>
              <a:t>e</a:t>
            </a:r>
            <a:r>
              <a:rPr dirty="0" sz="1800" spc="210" i="1">
                <a:latin typeface="Arial"/>
                <a:cs typeface="Arial"/>
              </a:rPr>
              <a:t>  </a:t>
            </a:r>
            <a:r>
              <a:rPr dirty="0" sz="1800" i="1">
                <a:latin typeface="Arial"/>
                <a:cs typeface="Arial"/>
              </a:rPr>
              <a:t>socio</a:t>
            </a:r>
            <a:r>
              <a:rPr dirty="0" sz="1800" spc="204" i="1">
                <a:latin typeface="Arial"/>
                <a:cs typeface="Arial"/>
              </a:rPr>
              <a:t>  </a:t>
            </a:r>
            <a:r>
              <a:rPr dirty="0" sz="1800" i="1">
                <a:latin typeface="Arial"/>
                <a:cs typeface="Arial"/>
              </a:rPr>
              <a:t>di</a:t>
            </a:r>
            <a:r>
              <a:rPr dirty="0" sz="1800" spc="210" i="1">
                <a:latin typeface="Arial"/>
                <a:cs typeface="Arial"/>
              </a:rPr>
              <a:t>  </a:t>
            </a:r>
            <a:r>
              <a:rPr dirty="0" sz="1800" i="1">
                <a:latin typeface="Arial"/>
                <a:cs typeface="Arial"/>
              </a:rPr>
              <a:t>Agesvin</a:t>
            </a:r>
            <a:r>
              <a:rPr dirty="0" sz="1800" spc="210" i="1">
                <a:latin typeface="Arial"/>
                <a:cs typeface="Arial"/>
              </a:rPr>
              <a:t>  </a:t>
            </a:r>
            <a:r>
              <a:rPr dirty="0" sz="1800" i="1">
                <a:latin typeface="Arial"/>
                <a:cs typeface="Arial"/>
                <a:hlinkClick r:id="rId3"/>
              </a:rPr>
              <a:t>(www.agesvin.it)</a:t>
            </a:r>
            <a:r>
              <a:rPr dirty="0" sz="1800" spc="215" i="1">
                <a:latin typeface="Arial"/>
                <a:cs typeface="Arial"/>
              </a:rPr>
              <a:t>  </a:t>
            </a:r>
            <a:r>
              <a:rPr dirty="0" sz="1800" i="1">
                <a:latin typeface="Arial"/>
                <a:cs typeface="Arial"/>
              </a:rPr>
              <a:t>boutique</a:t>
            </a:r>
            <a:r>
              <a:rPr dirty="0" sz="1800" spc="210" i="1">
                <a:latin typeface="Arial"/>
                <a:cs typeface="Arial"/>
              </a:rPr>
              <a:t>  </a:t>
            </a:r>
            <a:r>
              <a:rPr dirty="0" sz="1800" i="1">
                <a:latin typeface="Arial"/>
                <a:cs typeface="Arial"/>
              </a:rPr>
              <a:t>di</a:t>
            </a:r>
            <a:r>
              <a:rPr dirty="0" sz="1800" spc="215" i="1">
                <a:latin typeface="Arial"/>
                <a:cs typeface="Arial"/>
              </a:rPr>
              <a:t>  </a:t>
            </a:r>
            <a:r>
              <a:rPr dirty="0" sz="1800" i="1">
                <a:latin typeface="Arial"/>
                <a:cs typeface="Arial"/>
              </a:rPr>
              <a:t>consulenza</a:t>
            </a:r>
            <a:r>
              <a:rPr dirty="0" sz="1800" spc="225" i="1">
                <a:latin typeface="Arial"/>
                <a:cs typeface="Arial"/>
              </a:rPr>
              <a:t>  </a:t>
            </a:r>
            <a:r>
              <a:rPr dirty="0" sz="1800" spc="-25" i="1">
                <a:latin typeface="Arial"/>
                <a:cs typeface="Arial"/>
              </a:rPr>
              <a:t>di </a:t>
            </a:r>
            <a:r>
              <a:rPr dirty="0" sz="1800" i="1">
                <a:latin typeface="Arial"/>
                <a:cs typeface="Arial"/>
              </a:rPr>
              <a:t>finanza</a:t>
            </a:r>
            <a:r>
              <a:rPr dirty="0" sz="1800" spc="375" i="1">
                <a:latin typeface="Arial"/>
                <a:cs typeface="Arial"/>
              </a:rPr>
              <a:t>  </a:t>
            </a:r>
            <a:r>
              <a:rPr dirty="0" sz="1800" i="1">
                <a:latin typeface="Arial"/>
                <a:cs typeface="Arial"/>
              </a:rPr>
              <a:t>impegnato</a:t>
            </a:r>
            <a:r>
              <a:rPr dirty="0" sz="1800" spc="37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in</a:t>
            </a:r>
            <a:r>
              <a:rPr dirty="0" sz="1800" spc="36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progetti</a:t>
            </a:r>
            <a:r>
              <a:rPr dirty="0" sz="1800" spc="37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di</a:t>
            </a:r>
            <a:r>
              <a:rPr dirty="0" sz="1800" spc="36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finanza</a:t>
            </a:r>
            <a:r>
              <a:rPr dirty="0" sz="1800" spc="38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agevolata</a:t>
            </a:r>
            <a:r>
              <a:rPr dirty="0" sz="1800" spc="36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su</a:t>
            </a:r>
            <a:r>
              <a:rPr dirty="0" sz="1800" spc="36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fondi</a:t>
            </a:r>
            <a:r>
              <a:rPr dirty="0" sz="1800" spc="36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europei</a:t>
            </a:r>
            <a:r>
              <a:rPr dirty="0" sz="1800" spc="36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diretti,</a:t>
            </a:r>
            <a:r>
              <a:rPr dirty="0" sz="1800" spc="37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strutturali</a:t>
            </a:r>
            <a:r>
              <a:rPr dirty="0" sz="1800" spc="36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e</a:t>
            </a:r>
            <a:r>
              <a:rPr dirty="0" sz="1800" spc="36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PNRR</a:t>
            </a:r>
            <a:r>
              <a:rPr dirty="0" sz="1800" spc="37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e</a:t>
            </a:r>
            <a:r>
              <a:rPr dirty="0" sz="1800" spc="365" i="1">
                <a:latin typeface="Arial"/>
                <a:cs typeface="Arial"/>
              </a:rPr>
              <a:t> </a:t>
            </a:r>
            <a:r>
              <a:rPr dirty="0" sz="1800" spc="-25" i="1">
                <a:latin typeface="Arial"/>
                <a:cs typeface="Arial"/>
              </a:rPr>
              <a:t>di </a:t>
            </a:r>
            <a:r>
              <a:rPr dirty="0" sz="1800" i="1">
                <a:latin typeface="Arial"/>
                <a:cs typeface="Arial"/>
              </a:rPr>
              <a:t>consulenza</a:t>
            </a:r>
            <a:r>
              <a:rPr dirty="0" sz="1800" spc="-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bancaria</a:t>
            </a:r>
            <a:r>
              <a:rPr dirty="0" sz="1800" spc="-2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e</a:t>
            </a:r>
            <a:r>
              <a:rPr dirty="0" sz="1800" spc="-5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finanza</a:t>
            </a:r>
            <a:r>
              <a:rPr dirty="0" sz="1800" spc="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di</a:t>
            </a:r>
            <a:r>
              <a:rPr dirty="0" sz="1800" spc="-40" i="1">
                <a:latin typeface="Arial"/>
                <a:cs typeface="Arial"/>
              </a:rPr>
              <a:t> </a:t>
            </a:r>
            <a:r>
              <a:rPr dirty="0" sz="1800" spc="-10" i="1">
                <a:latin typeface="Arial"/>
                <a:cs typeface="Arial"/>
              </a:rPr>
              <a:t>impresa.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95"/>
              </a:spcBef>
            </a:pPr>
            <a:endParaRPr sz="1800">
              <a:latin typeface="Arial"/>
              <a:cs typeface="Arial"/>
            </a:endParaRPr>
          </a:p>
          <a:p>
            <a:pPr algn="just" marL="12700" marR="5715">
              <a:lnSpc>
                <a:spcPct val="100000"/>
              </a:lnSpc>
            </a:pPr>
            <a:r>
              <a:rPr dirty="0" sz="1800" i="1">
                <a:latin typeface="Arial"/>
                <a:cs typeface="Arial"/>
              </a:rPr>
              <a:t>Le</a:t>
            </a:r>
            <a:r>
              <a:rPr dirty="0" sz="1800" spc="47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competenze</a:t>
            </a:r>
            <a:r>
              <a:rPr dirty="0" sz="1800" spc="47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acquisite</a:t>
            </a:r>
            <a:r>
              <a:rPr dirty="0" sz="1800" spc="48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come</a:t>
            </a:r>
            <a:r>
              <a:rPr dirty="0" sz="1800" spc="484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analista</a:t>
            </a:r>
            <a:r>
              <a:rPr dirty="0" sz="1800" spc="47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di</a:t>
            </a:r>
            <a:r>
              <a:rPr dirty="0" sz="1800" spc="49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organizzazione</a:t>
            </a:r>
            <a:r>
              <a:rPr dirty="0" sz="1800" spc="48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senior</a:t>
            </a:r>
            <a:r>
              <a:rPr dirty="0" sz="1800" spc="47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hanno</a:t>
            </a:r>
            <a:r>
              <a:rPr dirty="0" sz="1800" spc="47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un</a:t>
            </a:r>
            <a:r>
              <a:rPr dirty="0" sz="1800" spc="47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focus</a:t>
            </a:r>
            <a:r>
              <a:rPr dirty="0" sz="1800" spc="49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particolare</a:t>
            </a:r>
            <a:r>
              <a:rPr dirty="0" sz="1800" spc="480" i="1">
                <a:latin typeface="Arial"/>
                <a:cs typeface="Arial"/>
              </a:rPr>
              <a:t> </a:t>
            </a:r>
            <a:r>
              <a:rPr dirty="0" sz="1800" spc="-10" i="1">
                <a:latin typeface="Arial"/>
                <a:cs typeface="Arial"/>
              </a:rPr>
              <a:t>sulle </a:t>
            </a:r>
            <a:r>
              <a:rPr dirty="0" sz="1800" i="1">
                <a:latin typeface="Arial"/>
                <a:cs typeface="Arial"/>
              </a:rPr>
              <a:t>tematiche</a:t>
            </a:r>
            <a:r>
              <a:rPr dirty="0" sz="1800" spc="14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di</a:t>
            </a:r>
            <a:r>
              <a:rPr dirty="0" sz="1800" spc="15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governance,</a:t>
            </a:r>
            <a:r>
              <a:rPr dirty="0" sz="1800" spc="15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gestione</a:t>
            </a:r>
            <a:r>
              <a:rPr dirty="0" sz="1800" spc="14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del</a:t>
            </a:r>
            <a:r>
              <a:rPr dirty="0" sz="1800" spc="14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sistema</a:t>
            </a:r>
            <a:r>
              <a:rPr dirty="0" sz="1800" spc="15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procedurale</a:t>
            </a:r>
            <a:r>
              <a:rPr dirty="0" sz="1800" spc="15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e</a:t>
            </a:r>
            <a:r>
              <a:rPr dirty="0" sz="1800" spc="14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processi,</a:t>
            </a:r>
            <a:r>
              <a:rPr dirty="0" sz="1800" spc="15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controlli</a:t>
            </a:r>
            <a:r>
              <a:rPr dirty="0" sz="1800" spc="15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interni,</a:t>
            </a:r>
            <a:r>
              <a:rPr dirty="0" sz="1800" spc="15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rischi</a:t>
            </a:r>
            <a:r>
              <a:rPr dirty="0" sz="1800" spc="150" i="1">
                <a:latin typeface="Arial"/>
                <a:cs typeface="Arial"/>
              </a:rPr>
              <a:t> </a:t>
            </a:r>
            <a:r>
              <a:rPr dirty="0" sz="1800" spc="-10" i="1">
                <a:latin typeface="Arial"/>
                <a:cs typeface="Arial"/>
              </a:rPr>
              <a:t>operativi, </a:t>
            </a:r>
            <a:r>
              <a:rPr dirty="0" sz="1800" i="1">
                <a:latin typeface="Arial"/>
                <a:cs typeface="Arial"/>
              </a:rPr>
              <a:t>rischio</a:t>
            </a:r>
            <a:r>
              <a:rPr dirty="0" sz="1800" spc="-1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informatico</a:t>
            </a:r>
            <a:r>
              <a:rPr dirty="0" sz="1800" spc="-1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e</a:t>
            </a:r>
            <a:r>
              <a:rPr dirty="0" sz="1800" spc="-1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privacy,</a:t>
            </a:r>
            <a:r>
              <a:rPr dirty="0" sz="1800" spc="-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rischi</a:t>
            </a:r>
            <a:r>
              <a:rPr dirty="0" sz="1800" spc="-1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reputazionali,</a:t>
            </a:r>
            <a:r>
              <a:rPr dirty="0" sz="1800" spc="-1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controlli</a:t>
            </a:r>
            <a:r>
              <a:rPr dirty="0" sz="1800" spc="-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operativi</a:t>
            </a:r>
            <a:r>
              <a:rPr dirty="0" sz="1800" spc="-1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e</a:t>
            </a:r>
            <a:r>
              <a:rPr dirty="0" sz="1800" spc="-1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valutazione</a:t>
            </a:r>
            <a:r>
              <a:rPr dirty="0" sz="1800" spc="-1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degli</a:t>
            </a:r>
            <a:r>
              <a:rPr dirty="0" sz="1800" spc="-1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impatti</a:t>
            </a:r>
            <a:r>
              <a:rPr dirty="0" sz="1800" spc="-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normativi</a:t>
            </a:r>
            <a:r>
              <a:rPr dirty="0" sz="1800" spc="-10" i="1">
                <a:latin typeface="Arial"/>
                <a:cs typeface="Arial"/>
              </a:rPr>
              <a:t> </a:t>
            </a:r>
            <a:r>
              <a:rPr dirty="0" sz="1800" spc="-50" i="1">
                <a:latin typeface="Arial"/>
                <a:cs typeface="Arial"/>
              </a:rPr>
              <a:t>e </a:t>
            </a:r>
            <a:r>
              <a:rPr dirty="0" sz="1800" spc="-10" i="1">
                <a:latin typeface="Arial"/>
                <a:cs typeface="Arial"/>
              </a:rPr>
              <a:t>regolamentari.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90"/>
              </a:spcBef>
            </a:pPr>
            <a:endParaRPr sz="1800">
              <a:latin typeface="Arial"/>
              <a:cs typeface="Arial"/>
            </a:endParaRPr>
          </a:p>
          <a:p>
            <a:pPr algn="just" marL="12700" marR="5080">
              <a:lnSpc>
                <a:spcPct val="100000"/>
              </a:lnSpc>
            </a:pPr>
            <a:r>
              <a:rPr dirty="0" sz="1800" i="1">
                <a:latin typeface="Arial"/>
                <a:cs typeface="Arial"/>
              </a:rPr>
              <a:t>Esperienze</a:t>
            </a:r>
            <a:r>
              <a:rPr dirty="0" sz="1800" spc="21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anche</a:t>
            </a:r>
            <a:r>
              <a:rPr dirty="0" sz="1800" spc="195" i="1">
                <a:latin typeface="Arial"/>
                <a:cs typeface="Arial"/>
              </a:rPr>
              <a:t>  </a:t>
            </a:r>
            <a:r>
              <a:rPr dirty="0" sz="1800" i="1">
                <a:latin typeface="Arial"/>
                <a:cs typeface="Arial"/>
              </a:rPr>
              <a:t>in</a:t>
            </a:r>
            <a:r>
              <a:rPr dirty="0" sz="1800" spc="20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ambito</a:t>
            </a:r>
            <a:r>
              <a:rPr dirty="0" sz="1800" spc="204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formativo</a:t>
            </a:r>
            <a:r>
              <a:rPr dirty="0" sz="1800" spc="20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sia</a:t>
            </a:r>
            <a:r>
              <a:rPr dirty="0" sz="1800" spc="20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per</a:t>
            </a:r>
            <a:r>
              <a:rPr dirty="0" sz="1800" spc="204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la</a:t>
            </a:r>
            <a:r>
              <a:rPr dirty="0" sz="1800" spc="19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progettazione</a:t>
            </a:r>
            <a:r>
              <a:rPr dirty="0" sz="1800" spc="20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che</a:t>
            </a:r>
            <a:r>
              <a:rPr dirty="0" sz="1800" spc="19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per</a:t>
            </a:r>
            <a:r>
              <a:rPr dirty="0" sz="1800" spc="21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la</a:t>
            </a:r>
            <a:r>
              <a:rPr dirty="0" sz="1800" spc="19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docenza</a:t>
            </a:r>
            <a:r>
              <a:rPr dirty="0" sz="1800" spc="21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in</a:t>
            </a:r>
            <a:r>
              <a:rPr dirty="0" sz="1800" spc="204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management</a:t>
            </a:r>
            <a:r>
              <a:rPr dirty="0" sz="1800" spc="210" i="1">
                <a:latin typeface="Arial"/>
                <a:cs typeface="Arial"/>
              </a:rPr>
              <a:t> </a:t>
            </a:r>
            <a:r>
              <a:rPr dirty="0" sz="1800" spc="-50" i="1">
                <a:latin typeface="Arial"/>
                <a:cs typeface="Arial"/>
              </a:rPr>
              <a:t>e </a:t>
            </a:r>
            <a:r>
              <a:rPr dirty="0" sz="1800" i="1">
                <a:latin typeface="Arial"/>
                <a:cs typeface="Arial"/>
              </a:rPr>
              <a:t>finanza</a:t>
            </a:r>
            <a:r>
              <a:rPr dirty="0" sz="1800" spc="36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sia</a:t>
            </a:r>
            <a:r>
              <a:rPr dirty="0" sz="1800" spc="35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per</a:t>
            </a:r>
            <a:r>
              <a:rPr dirty="0" sz="1800" spc="36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il</a:t>
            </a:r>
            <a:r>
              <a:rPr dirty="0" sz="1800" spc="35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reperimento</a:t>
            </a:r>
            <a:r>
              <a:rPr dirty="0" sz="1800" spc="35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dei</a:t>
            </a:r>
            <a:r>
              <a:rPr dirty="0" sz="1800" spc="35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finanziamenti</a:t>
            </a:r>
            <a:r>
              <a:rPr dirty="0" sz="1800" spc="35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volti</a:t>
            </a:r>
            <a:r>
              <a:rPr dirty="0" sz="1800" spc="35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all’erogazione</a:t>
            </a:r>
            <a:r>
              <a:rPr dirty="0" sz="1800" spc="36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dei</a:t>
            </a:r>
            <a:r>
              <a:rPr dirty="0" sz="1800" spc="36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piani</a:t>
            </a:r>
            <a:r>
              <a:rPr dirty="0" sz="1800" spc="350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formativi</a:t>
            </a:r>
            <a:r>
              <a:rPr dirty="0" sz="1800" spc="35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presso</a:t>
            </a:r>
            <a:r>
              <a:rPr dirty="0" sz="1800" spc="355" i="1">
                <a:latin typeface="Arial"/>
                <a:cs typeface="Arial"/>
              </a:rPr>
              <a:t> </a:t>
            </a:r>
            <a:r>
              <a:rPr dirty="0" sz="1800" i="1">
                <a:latin typeface="Arial"/>
                <a:cs typeface="Arial"/>
              </a:rPr>
              <a:t>i</a:t>
            </a:r>
            <a:r>
              <a:rPr dirty="0" sz="1800" spc="350" i="1">
                <a:latin typeface="Arial"/>
                <a:cs typeface="Arial"/>
              </a:rPr>
              <a:t> </a:t>
            </a:r>
            <a:r>
              <a:rPr dirty="0" sz="1800" spc="-10" i="1">
                <a:latin typeface="Arial"/>
                <a:cs typeface="Arial"/>
              </a:rPr>
              <a:t>fondi interprofessionali.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484631" y="190500"/>
            <a:ext cx="17720945" cy="10096500"/>
            <a:chOff x="484631" y="190500"/>
            <a:chExt cx="17720945" cy="10096500"/>
          </a:xfrm>
        </p:grpSpPr>
        <p:sp>
          <p:nvSpPr>
            <p:cNvPr id="5" name="object 5" descr=""/>
            <p:cNvSpPr/>
            <p:nvPr/>
          </p:nvSpPr>
          <p:spPr>
            <a:xfrm>
              <a:off x="17919192" y="190500"/>
              <a:ext cx="286385" cy="10096500"/>
            </a:xfrm>
            <a:custGeom>
              <a:avLst/>
              <a:gdLst/>
              <a:ahLst/>
              <a:cxnLst/>
              <a:rect l="l" t="t" r="r" b="b"/>
              <a:pathLst>
                <a:path w="286384" h="10096500">
                  <a:moveTo>
                    <a:pt x="285889" y="0"/>
                  </a:moveTo>
                  <a:lnTo>
                    <a:pt x="0" y="0"/>
                  </a:lnTo>
                  <a:lnTo>
                    <a:pt x="0" y="10096500"/>
                  </a:lnTo>
                  <a:lnTo>
                    <a:pt x="285889" y="10096500"/>
                  </a:lnTo>
                  <a:lnTo>
                    <a:pt x="285889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100815" y="2709672"/>
              <a:ext cx="6736080" cy="6309359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4631" y="227076"/>
              <a:ext cx="2182368" cy="2182368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7827264" y="204343"/>
            <a:ext cx="2944495" cy="624840"/>
          </a:xfrm>
          <a:prstGeom prst="rect"/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4795"/>
              </a:lnSpc>
              <a:tabLst>
                <a:tab pos="1215390" algn="l"/>
              </a:tabLst>
            </a:pPr>
            <a:r>
              <a:rPr dirty="0" sz="4400" spc="180">
                <a:solidFill>
                  <a:srgbClr val="F1F5F8"/>
                </a:solidFill>
              </a:rPr>
              <a:t>Chi</a:t>
            </a:r>
            <a:r>
              <a:rPr dirty="0" sz="4400">
                <a:solidFill>
                  <a:srgbClr val="F1F5F8"/>
                </a:solidFill>
              </a:rPr>
              <a:t>	</a:t>
            </a:r>
            <a:r>
              <a:rPr dirty="0" sz="4400" spc="225">
                <a:solidFill>
                  <a:srgbClr val="F1F5F8"/>
                </a:solidFill>
              </a:rPr>
              <a:t>sono:</a:t>
            </a:r>
            <a:endParaRPr sz="4400"/>
          </a:p>
        </p:txBody>
      </p:sp>
      <p:sp>
        <p:nvSpPr>
          <p:cNvPr id="11" name="object 11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240410" rIns="0" bIns="0" rtlCol="0" vert="horz">
            <a:spAutoFit/>
          </a:bodyPr>
          <a:lstStyle/>
          <a:p>
            <a:pPr marL="142875">
              <a:lnSpc>
                <a:spcPts val="1810"/>
              </a:lnSpc>
            </a:pPr>
            <a:r>
              <a:rPr dirty="0"/>
              <a:t>20</a:t>
            </a:r>
            <a:r>
              <a:rPr dirty="0" spc="-30"/>
              <a:t> </a:t>
            </a:r>
            <a:r>
              <a:rPr dirty="0"/>
              <a:t>ottobre</a:t>
            </a:r>
            <a:r>
              <a:rPr dirty="0" spc="-45"/>
              <a:t> </a:t>
            </a:r>
            <a:r>
              <a:rPr dirty="0"/>
              <a:t>2025</a:t>
            </a:r>
            <a:r>
              <a:rPr dirty="0" spc="-25"/>
              <a:t> </a:t>
            </a:r>
            <a:r>
              <a:rPr dirty="0"/>
              <a:t>Roma</a:t>
            </a:r>
            <a:r>
              <a:rPr dirty="0" spc="-15"/>
              <a:t> </a:t>
            </a:r>
            <a:r>
              <a:rPr dirty="0" spc="-10"/>
              <a:t>Palazzo</a:t>
            </a:r>
            <a:r>
              <a:rPr dirty="0" spc="-45"/>
              <a:t> </a:t>
            </a:r>
            <a:r>
              <a:rPr dirty="0" spc="-10"/>
              <a:t>Valentini</a:t>
            </a:r>
            <a:r>
              <a:rPr dirty="0" spc="-45"/>
              <a:t> </a:t>
            </a:r>
            <a:r>
              <a:rPr dirty="0"/>
              <a:t>–</a:t>
            </a:r>
            <a:r>
              <a:rPr dirty="0" spc="-25"/>
              <a:t> </a:t>
            </a:r>
            <a:r>
              <a:rPr dirty="0"/>
              <a:t>Convegno</a:t>
            </a:r>
            <a:r>
              <a:rPr dirty="0" spc="-60"/>
              <a:t> </a:t>
            </a:r>
            <a:r>
              <a:rPr dirty="0" spc="-10"/>
              <a:t>«Sostenibilità</a:t>
            </a:r>
            <a:r>
              <a:rPr dirty="0" spc="-60"/>
              <a:t> </a:t>
            </a:r>
            <a:r>
              <a:rPr dirty="0"/>
              <a:t>e</a:t>
            </a:r>
            <a:r>
              <a:rPr dirty="0" spc="-30"/>
              <a:t> </a:t>
            </a:r>
            <a:r>
              <a:rPr dirty="0"/>
              <a:t>Business</a:t>
            </a:r>
            <a:r>
              <a:rPr dirty="0" spc="-25"/>
              <a:t> </a:t>
            </a:r>
            <a:r>
              <a:rPr dirty="0"/>
              <a:t>Continuity</a:t>
            </a:r>
            <a:r>
              <a:rPr dirty="0" spc="-50"/>
              <a:t> </a:t>
            </a:r>
            <a:r>
              <a:rPr dirty="0" spc="-10"/>
              <a:t>(AISL_O)</a:t>
            </a:r>
          </a:p>
        </p:txBody>
      </p:sp>
      <p:sp>
        <p:nvSpPr>
          <p:cNvPr id="9" name="object 9" descr=""/>
          <p:cNvSpPr txBox="1"/>
          <p:nvPr/>
        </p:nvSpPr>
        <p:spPr>
          <a:xfrm>
            <a:off x="6074664" y="874902"/>
            <a:ext cx="6451600" cy="624840"/>
          </a:xfrm>
          <a:prstGeom prst="rect">
            <a:avLst/>
          </a:prstGeom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 marL="635">
              <a:lnSpc>
                <a:spcPts val="4795"/>
              </a:lnSpc>
            </a:pPr>
            <a:r>
              <a:rPr dirty="0" sz="4400" spc="260" b="1">
                <a:solidFill>
                  <a:srgbClr val="F1F5F8"/>
                </a:solidFill>
                <a:latin typeface="Arial"/>
                <a:cs typeface="Arial"/>
              </a:rPr>
              <a:t>Profilo</a:t>
            </a:r>
            <a:r>
              <a:rPr dirty="0" sz="4400" spc="625" b="1">
                <a:solidFill>
                  <a:srgbClr val="F1F5F8"/>
                </a:solidFill>
                <a:latin typeface="Arial"/>
                <a:cs typeface="Arial"/>
              </a:rPr>
              <a:t> </a:t>
            </a:r>
            <a:r>
              <a:rPr dirty="0" sz="4400" spc="265" b="1">
                <a:solidFill>
                  <a:srgbClr val="F1F5F8"/>
                </a:solidFill>
                <a:latin typeface="Arial"/>
                <a:cs typeface="Arial"/>
              </a:rPr>
              <a:t>Professionale</a:t>
            </a:r>
            <a:endParaRPr sz="4400">
              <a:latin typeface="Arial"/>
              <a:cs typeface="Arial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6163055" y="1545463"/>
            <a:ext cx="6274435" cy="624840"/>
          </a:xfrm>
          <a:prstGeom prst="rect">
            <a:avLst/>
          </a:prstGeom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 marL="635">
              <a:lnSpc>
                <a:spcPts val="4795"/>
              </a:lnSpc>
            </a:pPr>
            <a:r>
              <a:rPr dirty="0" sz="4400" spc="245" b="1">
                <a:solidFill>
                  <a:srgbClr val="F1F5F8"/>
                </a:solidFill>
                <a:latin typeface="Arial"/>
                <a:cs typeface="Arial"/>
              </a:rPr>
              <a:t>GUIDO</a:t>
            </a:r>
            <a:r>
              <a:rPr dirty="0" sz="4400" spc="625" b="1">
                <a:solidFill>
                  <a:srgbClr val="F1F5F8"/>
                </a:solidFill>
                <a:latin typeface="Arial"/>
                <a:cs typeface="Arial"/>
              </a:rPr>
              <a:t> </a:t>
            </a:r>
            <a:r>
              <a:rPr dirty="0" sz="4400" spc="265" b="1">
                <a:solidFill>
                  <a:srgbClr val="F1F5F8"/>
                </a:solidFill>
                <a:latin typeface="Arial"/>
                <a:cs typeface="Arial"/>
              </a:rPr>
              <a:t>MASSIMIANO</a:t>
            </a:r>
            <a:endParaRPr sz="4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2057400" y="800100"/>
            <a:ext cx="11734800" cy="44456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 marL="8255">
              <a:lnSpc>
                <a:spcPts val="5730"/>
              </a:lnSpc>
            </a:pPr>
            <a:r>
              <a:rPr dirty="0" sz="4800" b="1">
                <a:solidFill>
                  <a:srgbClr val="3B5794"/>
                </a:solidFill>
                <a:latin typeface="Arial"/>
                <a:cs typeface="Arial"/>
              </a:rPr>
              <a:t>«Non</a:t>
            </a:r>
            <a:r>
              <a:rPr dirty="0" sz="4800" spc="-120" b="1">
                <a:solidFill>
                  <a:srgbClr val="3B5794"/>
                </a:solidFill>
                <a:latin typeface="Arial"/>
                <a:cs typeface="Arial"/>
              </a:rPr>
              <a:t> </a:t>
            </a:r>
            <a:r>
              <a:rPr dirty="0" sz="4800" b="1">
                <a:solidFill>
                  <a:srgbClr val="3B5794"/>
                </a:solidFill>
                <a:latin typeface="Arial"/>
                <a:cs typeface="Arial"/>
              </a:rPr>
              <a:t>è</a:t>
            </a:r>
            <a:r>
              <a:rPr dirty="0" sz="4800" spc="-125" b="1">
                <a:solidFill>
                  <a:srgbClr val="3B5794"/>
                </a:solidFill>
                <a:latin typeface="Arial"/>
                <a:cs typeface="Arial"/>
              </a:rPr>
              <a:t> </a:t>
            </a:r>
            <a:r>
              <a:rPr dirty="0" sz="4800" b="1">
                <a:solidFill>
                  <a:srgbClr val="3B5794"/>
                </a:solidFill>
                <a:latin typeface="Arial"/>
                <a:cs typeface="Arial"/>
              </a:rPr>
              <a:t>sufficiente</a:t>
            </a:r>
            <a:r>
              <a:rPr dirty="0" sz="4800" spc="-85" b="1">
                <a:solidFill>
                  <a:srgbClr val="3B5794"/>
                </a:solidFill>
                <a:latin typeface="Arial"/>
                <a:cs typeface="Arial"/>
              </a:rPr>
              <a:t> </a:t>
            </a:r>
            <a:r>
              <a:rPr dirty="0" sz="4800" b="1">
                <a:solidFill>
                  <a:srgbClr val="3B5794"/>
                </a:solidFill>
                <a:latin typeface="Arial"/>
                <a:cs typeface="Arial"/>
              </a:rPr>
              <a:t>avere</a:t>
            </a:r>
            <a:r>
              <a:rPr dirty="0" sz="4800" spc="-110" b="1">
                <a:solidFill>
                  <a:srgbClr val="3B5794"/>
                </a:solidFill>
                <a:latin typeface="Arial"/>
                <a:cs typeface="Arial"/>
              </a:rPr>
              <a:t> </a:t>
            </a:r>
            <a:r>
              <a:rPr dirty="0" sz="4800" b="1">
                <a:solidFill>
                  <a:srgbClr val="3B5794"/>
                </a:solidFill>
                <a:latin typeface="Arial"/>
                <a:cs typeface="Arial"/>
              </a:rPr>
              <a:t>una</a:t>
            </a:r>
            <a:r>
              <a:rPr dirty="0" sz="4800" spc="-114" b="1">
                <a:solidFill>
                  <a:srgbClr val="3B5794"/>
                </a:solidFill>
                <a:latin typeface="Arial"/>
                <a:cs typeface="Arial"/>
              </a:rPr>
              <a:t> </a:t>
            </a:r>
            <a:r>
              <a:rPr dirty="0" sz="4800" spc="-10" b="1">
                <a:solidFill>
                  <a:srgbClr val="3B5794"/>
                </a:solidFill>
                <a:latin typeface="Arial"/>
                <a:cs typeface="Arial"/>
              </a:rPr>
              <a:t>buona</a:t>
            </a:r>
            <a:endParaRPr sz="4800">
              <a:latin typeface="Arial"/>
              <a:cs typeface="Arial"/>
            </a:endParaRPr>
          </a:p>
          <a:p>
            <a:pPr algn="ctr" marL="379730" marR="361315">
              <a:lnSpc>
                <a:spcPct val="100000"/>
              </a:lnSpc>
              <a:tabLst>
                <a:tab pos="6717665" algn="l"/>
              </a:tabLst>
            </a:pPr>
            <a:r>
              <a:rPr dirty="0" sz="4800" b="1">
                <a:solidFill>
                  <a:srgbClr val="3B5794"/>
                </a:solidFill>
                <a:latin typeface="Arial"/>
                <a:cs typeface="Arial"/>
              </a:rPr>
              <a:t>mente;</a:t>
            </a:r>
            <a:r>
              <a:rPr dirty="0" sz="4800" spc="-235" b="1">
                <a:solidFill>
                  <a:srgbClr val="3B5794"/>
                </a:solidFill>
                <a:latin typeface="Arial"/>
                <a:cs typeface="Arial"/>
              </a:rPr>
              <a:t> </a:t>
            </a:r>
            <a:r>
              <a:rPr dirty="0" sz="4800" b="1">
                <a:solidFill>
                  <a:srgbClr val="3B5794"/>
                </a:solidFill>
                <a:latin typeface="Arial"/>
                <a:cs typeface="Arial"/>
              </a:rPr>
              <a:t>l’importante</a:t>
            </a:r>
            <a:r>
              <a:rPr dirty="0" sz="4800" spc="-220" b="1">
                <a:solidFill>
                  <a:srgbClr val="3B5794"/>
                </a:solidFill>
                <a:latin typeface="Arial"/>
                <a:cs typeface="Arial"/>
              </a:rPr>
              <a:t> </a:t>
            </a:r>
            <a:r>
              <a:rPr dirty="0" sz="4800" spc="-50" b="1">
                <a:solidFill>
                  <a:srgbClr val="3B5794"/>
                </a:solidFill>
                <a:latin typeface="Arial"/>
                <a:cs typeface="Arial"/>
              </a:rPr>
              <a:t>è</a:t>
            </a:r>
            <a:r>
              <a:rPr dirty="0" sz="4800" b="1">
                <a:solidFill>
                  <a:srgbClr val="3B5794"/>
                </a:solidFill>
                <a:latin typeface="Arial"/>
                <a:cs typeface="Arial"/>
              </a:rPr>
              <a:t>	usarla</a:t>
            </a:r>
            <a:r>
              <a:rPr dirty="0" sz="4800" spc="-125" b="1">
                <a:solidFill>
                  <a:srgbClr val="3B5794"/>
                </a:solidFill>
                <a:latin typeface="Arial"/>
                <a:cs typeface="Arial"/>
              </a:rPr>
              <a:t> </a:t>
            </a:r>
            <a:r>
              <a:rPr dirty="0" sz="4800" b="1">
                <a:solidFill>
                  <a:srgbClr val="3B5794"/>
                </a:solidFill>
                <a:latin typeface="Arial"/>
                <a:cs typeface="Arial"/>
              </a:rPr>
              <a:t>bene</a:t>
            </a:r>
            <a:r>
              <a:rPr dirty="0" sz="4800" spc="-114" b="1">
                <a:solidFill>
                  <a:srgbClr val="3B5794"/>
                </a:solidFill>
                <a:latin typeface="Arial"/>
                <a:cs typeface="Arial"/>
              </a:rPr>
              <a:t> </a:t>
            </a:r>
            <a:r>
              <a:rPr dirty="0" sz="4800" spc="-25" b="1">
                <a:solidFill>
                  <a:srgbClr val="3B5794"/>
                </a:solidFill>
                <a:latin typeface="Arial"/>
                <a:cs typeface="Arial"/>
              </a:rPr>
              <a:t>con </a:t>
            </a:r>
            <a:r>
              <a:rPr dirty="0" sz="4800" b="1">
                <a:solidFill>
                  <a:srgbClr val="3B5794"/>
                </a:solidFill>
                <a:latin typeface="Arial"/>
                <a:cs typeface="Arial"/>
              </a:rPr>
              <a:t>metodo</a:t>
            </a:r>
            <a:r>
              <a:rPr dirty="0" sz="4800" spc="-90" b="1">
                <a:solidFill>
                  <a:srgbClr val="3B5794"/>
                </a:solidFill>
                <a:latin typeface="Arial"/>
                <a:cs typeface="Arial"/>
              </a:rPr>
              <a:t> </a:t>
            </a:r>
            <a:r>
              <a:rPr dirty="0" sz="4800" b="1">
                <a:solidFill>
                  <a:srgbClr val="3B5794"/>
                </a:solidFill>
                <a:latin typeface="Arial"/>
                <a:cs typeface="Arial"/>
              </a:rPr>
              <a:t>e</a:t>
            </a:r>
            <a:r>
              <a:rPr dirty="0" sz="4800" spc="-100" b="1">
                <a:solidFill>
                  <a:srgbClr val="3B5794"/>
                </a:solidFill>
                <a:latin typeface="Arial"/>
                <a:cs typeface="Arial"/>
              </a:rPr>
              <a:t> </a:t>
            </a:r>
            <a:r>
              <a:rPr dirty="0" sz="4800" b="1">
                <a:solidFill>
                  <a:srgbClr val="3B5794"/>
                </a:solidFill>
                <a:latin typeface="Arial"/>
                <a:cs typeface="Arial"/>
              </a:rPr>
              <a:t>ordine</a:t>
            </a:r>
            <a:r>
              <a:rPr dirty="0" sz="4800" spc="-90" b="1">
                <a:solidFill>
                  <a:srgbClr val="3B5794"/>
                </a:solidFill>
                <a:latin typeface="Arial"/>
                <a:cs typeface="Arial"/>
              </a:rPr>
              <a:t> </a:t>
            </a:r>
            <a:r>
              <a:rPr dirty="0" sz="4800" b="1">
                <a:solidFill>
                  <a:srgbClr val="3B5794"/>
                </a:solidFill>
                <a:latin typeface="Arial"/>
                <a:cs typeface="Arial"/>
              </a:rPr>
              <a:t>in</a:t>
            </a:r>
            <a:r>
              <a:rPr dirty="0" sz="4800" spc="-95" b="1">
                <a:solidFill>
                  <a:srgbClr val="3B5794"/>
                </a:solidFill>
                <a:latin typeface="Arial"/>
                <a:cs typeface="Arial"/>
              </a:rPr>
              <a:t> </a:t>
            </a:r>
            <a:r>
              <a:rPr dirty="0" sz="4800" b="1">
                <a:solidFill>
                  <a:srgbClr val="3B5794"/>
                </a:solidFill>
                <a:latin typeface="Arial"/>
                <a:cs typeface="Arial"/>
              </a:rPr>
              <a:t>ogni</a:t>
            </a:r>
            <a:r>
              <a:rPr dirty="0" sz="4800" spc="-90" b="1">
                <a:solidFill>
                  <a:srgbClr val="3B5794"/>
                </a:solidFill>
                <a:latin typeface="Arial"/>
                <a:cs typeface="Arial"/>
              </a:rPr>
              <a:t> </a:t>
            </a:r>
            <a:r>
              <a:rPr dirty="0" sz="4800" spc="-10" b="1">
                <a:solidFill>
                  <a:srgbClr val="3B5794"/>
                </a:solidFill>
                <a:latin typeface="Arial"/>
                <a:cs typeface="Arial"/>
              </a:rPr>
              <a:t>cosa»</a:t>
            </a:r>
            <a:endParaRPr sz="4800">
              <a:latin typeface="Arial"/>
              <a:cs typeface="Arial"/>
            </a:endParaRPr>
          </a:p>
          <a:p>
            <a:pPr algn="ctr" marL="12700">
              <a:lnSpc>
                <a:spcPct val="100000"/>
              </a:lnSpc>
            </a:pPr>
            <a:r>
              <a:rPr dirty="0" sz="4800" b="1">
                <a:solidFill>
                  <a:srgbClr val="3B5794"/>
                </a:solidFill>
                <a:latin typeface="Arial"/>
                <a:cs typeface="Arial"/>
              </a:rPr>
              <a:t>(Renè</a:t>
            </a:r>
            <a:r>
              <a:rPr dirty="0" sz="4800" spc="-140" b="1">
                <a:solidFill>
                  <a:srgbClr val="3B5794"/>
                </a:solidFill>
                <a:latin typeface="Arial"/>
                <a:cs typeface="Arial"/>
              </a:rPr>
              <a:t> </a:t>
            </a:r>
            <a:r>
              <a:rPr dirty="0" sz="4800" b="1">
                <a:solidFill>
                  <a:srgbClr val="3B5794"/>
                </a:solidFill>
                <a:latin typeface="Arial"/>
                <a:cs typeface="Arial"/>
              </a:rPr>
              <a:t>Descartes</a:t>
            </a:r>
            <a:r>
              <a:rPr dirty="0" sz="4800" spc="-114" b="1">
                <a:solidFill>
                  <a:srgbClr val="3B5794"/>
                </a:solidFill>
                <a:latin typeface="Arial"/>
                <a:cs typeface="Arial"/>
              </a:rPr>
              <a:t> </a:t>
            </a:r>
            <a:r>
              <a:rPr dirty="0" sz="4800" b="1">
                <a:solidFill>
                  <a:srgbClr val="3B5794"/>
                </a:solidFill>
                <a:latin typeface="Arial"/>
                <a:cs typeface="Arial"/>
              </a:rPr>
              <a:t>–</a:t>
            </a:r>
            <a:r>
              <a:rPr dirty="0" sz="4800" spc="-155" b="1">
                <a:solidFill>
                  <a:srgbClr val="3B5794"/>
                </a:solidFill>
                <a:latin typeface="Arial"/>
                <a:cs typeface="Arial"/>
              </a:rPr>
              <a:t> </a:t>
            </a:r>
            <a:r>
              <a:rPr dirty="0" sz="4800" b="1">
                <a:solidFill>
                  <a:srgbClr val="3B5794"/>
                </a:solidFill>
                <a:latin typeface="Arial"/>
                <a:cs typeface="Arial"/>
              </a:rPr>
              <a:t>Discorso</a:t>
            </a:r>
            <a:r>
              <a:rPr dirty="0" sz="4800" spc="-130" b="1">
                <a:solidFill>
                  <a:srgbClr val="3B5794"/>
                </a:solidFill>
                <a:latin typeface="Arial"/>
                <a:cs typeface="Arial"/>
              </a:rPr>
              <a:t> </a:t>
            </a:r>
            <a:r>
              <a:rPr dirty="0" sz="4800" b="1">
                <a:solidFill>
                  <a:srgbClr val="3B5794"/>
                </a:solidFill>
                <a:latin typeface="Arial"/>
                <a:cs typeface="Arial"/>
              </a:rPr>
              <a:t>sul</a:t>
            </a:r>
            <a:r>
              <a:rPr dirty="0" sz="4800" spc="-140" b="1">
                <a:solidFill>
                  <a:srgbClr val="3B5794"/>
                </a:solidFill>
                <a:latin typeface="Arial"/>
                <a:cs typeface="Arial"/>
              </a:rPr>
              <a:t> </a:t>
            </a:r>
            <a:r>
              <a:rPr dirty="0" sz="4800" spc="-10" b="1">
                <a:solidFill>
                  <a:srgbClr val="3B5794"/>
                </a:solidFill>
                <a:latin typeface="Arial"/>
                <a:cs typeface="Arial"/>
              </a:rPr>
              <a:t>Metodo)</a:t>
            </a:r>
            <a:endParaRPr sz="4800">
              <a:latin typeface="Arial"/>
              <a:cs typeface="Arial"/>
            </a:endParaRPr>
          </a:p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48143" y="5922264"/>
            <a:ext cx="1876044" cy="2799588"/>
          </a:xfrm>
          <a:prstGeom prst="rect">
            <a:avLst/>
          </a:prstGeom>
        </p:spPr>
      </p:pic>
      <p:sp>
        <p:nvSpPr>
          <p:cNvPr id="4" name="object 4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99593" rIns="0" bIns="0" rtlCol="0" vert="horz">
            <a:spAutoFit/>
          </a:bodyPr>
          <a:lstStyle/>
          <a:p>
            <a:pPr marL="477520">
              <a:lnSpc>
                <a:spcPts val="1810"/>
              </a:lnSpc>
            </a:pPr>
            <a:r>
              <a:rPr dirty="0"/>
              <a:t>20</a:t>
            </a:r>
            <a:r>
              <a:rPr dirty="0" spc="-30"/>
              <a:t> </a:t>
            </a:r>
            <a:r>
              <a:rPr dirty="0"/>
              <a:t>ottobre</a:t>
            </a:r>
            <a:r>
              <a:rPr dirty="0" spc="-45"/>
              <a:t> </a:t>
            </a:r>
            <a:r>
              <a:rPr dirty="0"/>
              <a:t>2025</a:t>
            </a:r>
            <a:r>
              <a:rPr dirty="0" spc="-25"/>
              <a:t> </a:t>
            </a:r>
            <a:r>
              <a:rPr dirty="0"/>
              <a:t>Roma</a:t>
            </a:r>
            <a:r>
              <a:rPr dirty="0" spc="-15"/>
              <a:t> </a:t>
            </a:r>
            <a:r>
              <a:rPr dirty="0" spc="-10"/>
              <a:t>Palazzo</a:t>
            </a:r>
            <a:r>
              <a:rPr dirty="0" spc="-45"/>
              <a:t> </a:t>
            </a:r>
            <a:r>
              <a:rPr dirty="0" spc="-10"/>
              <a:t>Valentini</a:t>
            </a:r>
            <a:r>
              <a:rPr dirty="0" spc="-45"/>
              <a:t> </a:t>
            </a:r>
            <a:r>
              <a:rPr dirty="0"/>
              <a:t>–</a:t>
            </a:r>
            <a:r>
              <a:rPr dirty="0" spc="-25"/>
              <a:t> </a:t>
            </a:r>
            <a:r>
              <a:rPr dirty="0"/>
              <a:t>Convegno</a:t>
            </a:r>
            <a:r>
              <a:rPr dirty="0" spc="-60"/>
              <a:t> </a:t>
            </a:r>
            <a:r>
              <a:rPr dirty="0" spc="-10"/>
              <a:t>«Sostenibilità</a:t>
            </a:r>
            <a:r>
              <a:rPr dirty="0" spc="-60"/>
              <a:t> </a:t>
            </a:r>
            <a:r>
              <a:rPr dirty="0"/>
              <a:t>e</a:t>
            </a:r>
            <a:r>
              <a:rPr dirty="0" spc="-30"/>
              <a:t> </a:t>
            </a:r>
            <a:r>
              <a:rPr dirty="0"/>
              <a:t>Business</a:t>
            </a:r>
            <a:r>
              <a:rPr dirty="0" spc="-25"/>
              <a:t> </a:t>
            </a:r>
            <a:r>
              <a:rPr dirty="0"/>
              <a:t>Continuity</a:t>
            </a:r>
            <a:r>
              <a:rPr dirty="0" spc="-50"/>
              <a:t> </a:t>
            </a:r>
            <a:r>
              <a:rPr dirty="0" spc="-10"/>
              <a:t>(AISL_O)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122295" algn="l"/>
              </a:tabLst>
            </a:pPr>
            <a:r>
              <a:rPr dirty="0" spc="345"/>
              <a:t>Grazie</a:t>
            </a:r>
            <a:r>
              <a:rPr dirty="0"/>
              <a:t>	</a:t>
            </a:r>
            <a:r>
              <a:rPr dirty="0" spc="380"/>
              <a:t>dell’attenzione</a:t>
            </a:r>
          </a:p>
        </p:txBody>
      </p:sp>
      <p:sp>
        <p:nvSpPr>
          <p:cNvPr id="3" name="object 3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99593" rIns="0" bIns="0" rtlCol="0" vert="horz">
            <a:spAutoFit/>
          </a:bodyPr>
          <a:lstStyle/>
          <a:p>
            <a:pPr marL="477520">
              <a:lnSpc>
                <a:spcPts val="1810"/>
              </a:lnSpc>
            </a:pPr>
            <a:r>
              <a:rPr dirty="0"/>
              <a:t>20</a:t>
            </a:r>
            <a:r>
              <a:rPr dirty="0" spc="-30"/>
              <a:t> </a:t>
            </a:r>
            <a:r>
              <a:rPr dirty="0"/>
              <a:t>ottobre</a:t>
            </a:r>
            <a:r>
              <a:rPr dirty="0" spc="-45"/>
              <a:t> </a:t>
            </a:r>
            <a:r>
              <a:rPr dirty="0"/>
              <a:t>2025</a:t>
            </a:r>
            <a:r>
              <a:rPr dirty="0" spc="-25"/>
              <a:t> </a:t>
            </a:r>
            <a:r>
              <a:rPr dirty="0"/>
              <a:t>Roma</a:t>
            </a:r>
            <a:r>
              <a:rPr dirty="0" spc="-15"/>
              <a:t> </a:t>
            </a:r>
            <a:r>
              <a:rPr dirty="0" spc="-10"/>
              <a:t>Palazzo</a:t>
            </a:r>
            <a:r>
              <a:rPr dirty="0" spc="-45"/>
              <a:t> </a:t>
            </a:r>
            <a:r>
              <a:rPr dirty="0" spc="-10"/>
              <a:t>Valentini</a:t>
            </a:r>
            <a:r>
              <a:rPr dirty="0" spc="-45"/>
              <a:t> </a:t>
            </a:r>
            <a:r>
              <a:rPr dirty="0"/>
              <a:t>–</a:t>
            </a:r>
            <a:r>
              <a:rPr dirty="0" spc="-25"/>
              <a:t> </a:t>
            </a:r>
            <a:r>
              <a:rPr dirty="0"/>
              <a:t>Convegno</a:t>
            </a:r>
            <a:r>
              <a:rPr dirty="0" spc="-60"/>
              <a:t> </a:t>
            </a:r>
            <a:r>
              <a:rPr dirty="0" spc="-10"/>
              <a:t>«Sostenibilità</a:t>
            </a:r>
            <a:r>
              <a:rPr dirty="0" spc="-60"/>
              <a:t> </a:t>
            </a:r>
            <a:r>
              <a:rPr dirty="0"/>
              <a:t>e</a:t>
            </a:r>
            <a:r>
              <a:rPr dirty="0" spc="-30"/>
              <a:t> </a:t>
            </a:r>
            <a:r>
              <a:rPr dirty="0"/>
              <a:t>Business</a:t>
            </a:r>
            <a:r>
              <a:rPr dirty="0" spc="-25"/>
              <a:t> </a:t>
            </a:r>
            <a:r>
              <a:rPr dirty="0"/>
              <a:t>Continuity</a:t>
            </a:r>
            <a:r>
              <a:rPr dirty="0" spc="-50"/>
              <a:t> </a:t>
            </a:r>
            <a:r>
              <a:rPr dirty="0" spc="-10"/>
              <a:t>(AISL_O)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18287390" y="-1"/>
            <a:ext cx="635" cy="10287000"/>
          </a:xfrm>
          <a:custGeom>
            <a:avLst/>
            <a:gdLst/>
            <a:ahLst/>
            <a:cxnLst/>
            <a:rect l="l" t="t" r="r" b="b"/>
            <a:pathLst>
              <a:path w="634" h="10287000">
                <a:moveTo>
                  <a:pt x="0" y="10287000"/>
                </a:moveTo>
                <a:lnTo>
                  <a:pt x="609" y="10287000"/>
                </a:lnTo>
                <a:lnTo>
                  <a:pt x="609" y="0"/>
                </a:lnTo>
                <a:lnTo>
                  <a:pt x="0" y="0"/>
                </a:lnTo>
                <a:lnTo>
                  <a:pt x="0" y="10287000"/>
                </a:lnTo>
                <a:close/>
              </a:path>
            </a:pathLst>
          </a:custGeom>
          <a:solidFill>
            <a:srgbClr val="F1F5F8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-4762" y="-1"/>
            <a:ext cx="18013045" cy="10292080"/>
            <a:chOff x="-4762" y="-1"/>
            <a:chExt cx="18013045" cy="10292080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-1"/>
              <a:ext cx="18003012" cy="10287001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0" y="38098"/>
              <a:ext cx="18003520" cy="10248900"/>
            </a:xfrm>
            <a:custGeom>
              <a:avLst/>
              <a:gdLst/>
              <a:ahLst/>
              <a:cxnLst/>
              <a:rect l="l" t="t" r="r" b="b"/>
              <a:pathLst>
                <a:path w="18003520" h="10248900">
                  <a:moveTo>
                    <a:pt x="18003012" y="10248901"/>
                  </a:moveTo>
                  <a:lnTo>
                    <a:pt x="18003012" y="0"/>
                  </a:lnTo>
                  <a:lnTo>
                    <a:pt x="0" y="0"/>
                  </a:lnTo>
                  <a:lnTo>
                    <a:pt x="0" y="10248901"/>
                  </a:lnTo>
                </a:path>
              </a:pathLst>
            </a:custGeom>
            <a:ln w="9144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 descr=""/>
          <p:cNvSpPr txBox="1"/>
          <p:nvPr/>
        </p:nvSpPr>
        <p:spPr>
          <a:xfrm>
            <a:off x="-12700" y="19304"/>
            <a:ext cx="8953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50" i="1">
                <a:latin typeface="Arial"/>
                <a:cs typeface="Arial"/>
              </a:rPr>
              <a:t>I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7" name="object 7" descr=""/>
          <p:cNvGrpSpPr/>
          <p:nvPr/>
        </p:nvGrpSpPr>
        <p:grpSpPr>
          <a:xfrm>
            <a:off x="914400" y="-3"/>
            <a:ext cx="17373600" cy="10287000"/>
            <a:chOff x="914400" y="-3"/>
            <a:chExt cx="17373600" cy="10287000"/>
          </a:xfrm>
        </p:grpSpPr>
        <p:sp>
          <p:nvSpPr>
            <p:cNvPr id="8" name="object 8" descr=""/>
            <p:cNvSpPr/>
            <p:nvPr/>
          </p:nvSpPr>
          <p:spPr>
            <a:xfrm>
              <a:off x="18003012" y="-3"/>
              <a:ext cx="284480" cy="10287000"/>
            </a:xfrm>
            <a:custGeom>
              <a:avLst/>
              <a:gdLst/>
              <a:ahLst/>
              <a:cxnLst/>
              <a:rect l="l" t="t" r="r" b="b"/>
              <a:pathLst>
                <a:path w="284480" h="10287000">
                  <a:moveTo>
                    <a:pt x="284378" y="0"/>
                  </a:moveTo>
                  <a:lnTo>
                    <a:pt x="0" y="0"/>
                  </a:lnTo>
                  <a:lnTo>
                    <a:pt x="0" y="10287000"/>
                  </a:lnTo>
                  <a:lnTo>
                    <a:pt x="284378" y="10287000"/>
                  </a:lnTo>
                  <a:lnTo>
                    <a:pt x="284378" y="0"/>
                  </a:lnTo>
                  <a:close/>
                </a:path>
              </a:pathLst>
            </a:custGeom>
            <a:solidFill>
              <a:srgbClr val="D92A0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14400" y="1485899"/>
              <a:ext cx="9888473" cy="5246370"/>
            </a:xfrm>
            <a:prstGeom prst="rect">
              <a:avLst/>
            </a:prstGeom>
          </p:spPr>
        </p:pic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2629026" y="489712"/>
            <a:ext cx="12365990" cy="512445"/>
          </a:xfrm>
          <a:prstGeom prst="rect"/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3925"/>
              </a:lnSpc>
              <a:tabLst>
                <a:tab pos="670560" algn="l"/>
                <a:tab pos="4077335" algn="l"/>
                <a:tab pos="7004684" algn="l"/>
                <a:tab pos="8378190" algn="l"/>
                <a:tab pos="10604500" algn="l"/>
              </a:tabLst>
            </a:pPr>
            <a:r>
              <a:rPr dirty="0" sz="3600" spc="135">
                <a:solidFill>
                  <a:srgbClr val="FFFFFF"/>
                </a:solidFill>
              </a:rPr>
              <a:t>IL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90">
                <a:solidFill>
                  <a:srgbClr val="FFFFFF"/>
                </a:solidFill>
              </a:rPr>
              <a:t>NOVELLATO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80">
                <a:solidFill>
                  <a:srgbClr val="FFFFFF"/>
                </a:solidFill>
              </a:rPr>
              <a:t>ARTICOLO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50">
                <a:solidFill>
                  <a:srgbClr val="FFFFFF"/>
                </a:solidFill>
              </a:rPr>
              <a:t>2086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70">
                <a:solidFill>
                  <a:srgbClr val="FFFFFF"/>
                </a:solidFill>
              </a:rPr>
              <a:t>CODICE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75">
                <a:solidFill>
                  <a:srgbClr val="FFFFFF"/>
                </a:solidFill>
              </a:rPr>
              <a:t>CIVILE</a:t>
            </a:r>
            <a:endParaRPr sz="3600"/>
          </a:p>
        </p:txBody>
      </p:sp>
      <p:sp>
        <p:nvSpPr>
          <p:cNvPr id="11" name="object 11" descr=""/>
          <p:cNvSpPr txBox="1"/>
          <p:nvPr/>
        </p:nvSpPr>
        <p:spPr>
          <a:xfrm>
            <a:off x="915161" y="1486661"/>
            <a:ext cx="9888220" cy="5245735"/>
          </a:xfrm>
          <a:prstGeom prst="rect">
            <a:avLst/>
          </a:prstGeom>
          <a:ln w="25907">
            <a:solidFill>
              <a:srgbClr val="4F81BC"/>
            </a:solidFill>
          </a:ln>
        </p:spPr>
        <p:txBody>
          <a:bodyPr wrap="square" lIns="0" tIns="5080" rIns="0" bIns="0" rtlCol="0" vert="horz">
            <a:spAutoFit/>
          </a:bodyPr>
          <a:lstStyle/>
          <a:p>
            <a:pPr algn="ctr" marL="23495">
              <a:lnSpc>
                <a:spcPct val="100000"/>
              </a:lnSpc>
              <a:spcBef>
                <a:spcPts val="40"/>
              </a:spcBef>
            </a:pPr>
            <a:r>
              <a:rPr dirty="0" u="sng" sz="2000" spc="-155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Ilnovelatoarticolo2086del</a:t>
            </a:r>
            <a:r>
              <a:rPr dirty="0" u="sng" sz="2000" spc="30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spc="-100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CodiceCivile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sz="2000">
              <a:latin typeface="Arial"/>
              <a:cs typeface="Arial"/>
            </a:endParaRPr>
          </a:p>
          <a:p>
            <a:pPr algn="just" marL="34925" marR="29845">
              <a:lnSpc>
                <a:spcPct val="100000"/>
              </a:lnSpc>
            </a:pPr>
            <a:r>
              <a:rPr dirty="0" sz="2000">
                <a:latin typeface="Arial MT"/>
                <a:cs typeface="Arial MT"/>
              </a:rPr>
              <a:t>Il</a:t>
            </a:r>
            <a:r>
              <a:rPr dirty="0" sz="2000" spc="31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testo</a:t>
            </a:r>
            <a:r>
              <a:rPr dirty="0" sz="2000" spc="31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attuale</a:t>
            </a:r>
            <a:r>
              <a:rPr dirty="0" sz="2000" spc="32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dell’articolo</a:t>
            </a:r>
            <a:r>
              <a:rPr dirty="0" sz="2000" spc="31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2086,</a:t>
            </a:r>
            <a:r>
              <a:rPr dirty="0" sz="2000" spc="30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così</a:t>
            </a:r>
            <a:r>
              <a:rPr dirty="0" sz="2000" spc="29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come</a:t>
            </a:r>
            <a:r>
              <a:rPr dirty="0" sz="2000" spc="31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modificato</a:t>
            </a:r>
            <a:r>
              <a:rPr dirty="0" sz="2000" spc="30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dall’art</a:t>
            </a:r>
            <a:r>
              <a:rPr dirty="0" sz="2000" spc="31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375</a:t>
            </a:r>
            <a:r>
              <a:rPr dirty="0" sz="2000" spc="32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del</a:t>
            </a:r>
            <a:r>
              <a:rPr dirty="0" sz="2000" spc="32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Codice</a:t>
            </a:r>
            <a:r>
              <a:rPr dirty="0" sz="2000" spc="315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della </a:t>
            </a:r>
            <a:r>
              <a:rPr dirty="0" sz="2000">
                <a:latin typeface="Arial MT"/>
                <a:cs typeface="Arial MT"/>
              </a:rPr>
              <a:t>Crisi</a:t>
            </a:r>
            <a:r>
              <a:rPr dirty="0" sz="2000" spc="-3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d’Impresa,</a:t>
            </a:r>
            <a:r>
              <a:rPr dirty="0" sz="2000" spc="-6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non</a:t>
            </a:r>
            <a:r>
              <a:rPr dirty="0" sz="2000" spc="-3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lascia</a:t>
            </a:r>
            <a:r>
              <a:rPr dirty="0" sz="2000" spc="-2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dubbi</a:t>
            </a:r>
            <a:r>
              <a:rPr dirty="0" sz="2000" spc="-40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interpretativi.</a:t>
            </a:r>
            <a:endParaRPr sz="20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sz="2000">
              <a:latin typeface="Arial MT"/>
              <a:cs typeface="Arial MT"/>
            </a:endParaRPr>
          </a:p>
          <a:p>
            <a:pPr algn="just" marL="34925">
              <a:lnSpc>
                <a:spcPct val="100000"/>
              </a:lnSpc>
            </a:pPr>
            <a:r>
              <a:rPr dirty="0" sz="2000">
                <a:latin typeface="Arial MT"/>
                <a:cs typeface="Arial MT"/>
              </a:rPr>
              <a:t>In</a:t>
            </a:r>
            <a:r>
              <a:rPr dirty="0" sz="2000" spc="-3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particolare</a:t>
            </a:r>
            <a:r>
              <a:rPr dirty="0" sz="2000" spc="-5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il</a:t>
            </a:r>
            <a:r>
              <a:rPr dirty="0" sz="2000" spc="-1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2°</a:t>
            </a:r>
            <a:r>
              <a:rPr dirty="0" sz="2000" spc="-3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comma</a:t>
            </a:r>
            <a:r>
              <a:rPr dirty="0" sz="2000" spc="-4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riguarda</a:t>
            </a:r>
            <a:r>
              <a:rPr dirty="0" sz="2000" spc="-5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tutte</a:t>
            </a:r>
            <a:r>
              <a:rPr dirty="0" sz="2000" spc="-4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le</a:t>
            </a:r>
            <a:r>
              <a:rPr dirty="0" sz="2000" spc="-2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società</a:t>
            </a:r>
            <a:r>
              <a:rPr dirty="0" sz="2000" spc="-4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e</a:t>
            </a:r>
            <a:r>
              <a:rPr dirty="0" sz="2000" spc="-25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cooperative.</a:t>
            </a:r>
            <a:endParaRPr sz="20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sz="2000">
              <a:latin typeface="Arial MT"/>
              <a:cs typeface="Arial MT"/>
            </a:endParaRPr>
          </a:p>
          <a:p>
            <a:pPr algn="just" marL="34925">
              <a:lnSpc>
                <a:spcPct val="100000"/>
              </a:lnSpc>
            </a:pPr>
            <a:r>
              <a:rPr dirty="0" u="sng" sz="2000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Art.</a:t>
            </a:r>
            <a:r>
              <a:rPr dirty="0" u="sng" sz="2000" spc="10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 </a:t>
            </a:r>
            <a:r>
              <a:rPr dirty="0" u="sng" sz="2000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2086,</a:t>
            </a:r>
            <a:r>
              <a:rPr dirty="0" u="sng" sz="2000" spc="15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 </a:t>
            </a:r>
            <a:r>
              <a:rPr dirty="0" u="sng" sz="2000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comma</a:t>
            </a:r>
            <a:r>
              <a:rPr dirty="0" u="sng" sz="2000" spc="20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 </a:t>
            </a:r>
            <a:r>
              <a:rPr dirty="0" u="sng" sz="2000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1</a:t>
            </a:r>
            <a:r>
              <a:rPr dirty="0" sz="2000" spc="20" b="1">
                <a:latin typeface="Arial"/>
                <a:cs typeface="Arial"/>
              </a:rPr>
              <a:t>  </a:t>
            </a:r>
            <a:r>
              <a:rPr dirty="0" sz="2000">
                <a:latin typeface="Arial MT"/>
                <a:cs typeface="Arial MT"/>
              </a:rPr>
              <a:t>–</a:t>
            </a:r>
            <a:r>
              <a:rPr dirty="0" sz="2000" spc="15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L’imprenditore</a:t>
            </a:r>
            <a:r>
              <a:rPr dirty="0" sz="2000" spc="20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è</a:t>
            </a:r>
            <a:r>
              <a:rPr dirty="0" sz="2000" spc="15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il</a:t>
            </a:r>
            <a:r>
              <a:rPr dirty="0" sz="2000" spc="15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capo</a:t>
            </a:r>
            <a:r>
              <a:rPr dirty="0" sz="2000" spc="15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dell’impresa</a:t>
            </a:r>
            <a:r>
              <a:rPr dirty="0" sz="2000" spc="10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e</a:t>
            </a:r>
            <a:r>
              <a:rPr dirty="0" sz="2000" spc="20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da</a:t>
            </a:r>
            <a:r>
              <a:rPr dirty="0" sz="2000" spc="15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lui</a:t>
            </a:r>
            <a:r>
              <a:rPr dirty="0" sz="2000" spc="20">
                <a:latin typeface="Arial MT"/>
                <a:cs typeface="Arial MT"/>
              </a:rPr>
              <a:t>  </a:t>
            </a:r>
            <a:r>
              <a:rPr dirty="0" sz="2000" spc="-10">
                <a:latin typeface="Arial MT"/>
                <a:cs typeface="Arial MT"/>
              </a:rPr>
              <a:t>dipendono</a:t>
            </a:r>
            <a:endParaRPr sz="2000">
              <a:latin typeface="Arial MT"/>
              <a:cs typeface="Arial MT"/>
            </a:endParaRPr>
          </a:p>
          <a:p>
            <a:pPr algn="just" marL="34925">
              <a:lnSpc>
                <a:spcPct val="100000"/>
              </a:lnSpc>
              <a:spcBef>
                <a:spcPts val="5"/>
              </a:spcBef>
            </a:pPr>
            <a:r>
              <a:rPr dirty="0" sz="2000">
                <a:latin typeface="Arial MT"/>
                <a:cs typeface="Arial MT"/>
              </a:rPr>
              <a:t>gerarchicamente</a:t>
            </a:r>
            <a:r>
              <a:rPr dirty="0" sz="2000" spc="-7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i</a:t>
            </a:r>
            <a:r>
              <a:rPr dirty="0" sz="2000" spc="-2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suoi</a:t>
            </a:r>
            <a:r>
              <a:rPr dirty="0" sz="2000" spc="-40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collaboratori.</a:t>
            </a:r>
            <a:endParaRPr sz="20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95"/>
              </a:spcBef>
            </a:pPr>
            <a:endParaRPr sz="2000">
              <a:latin typeface="Arial MT"/>
              <a:cs typeface="Arial MT"/>
            </a:endParaRPr>
          </a:p>
          <a:p>
            <a:pPr algn="just" marL="34925" marR="27305">
              <a:lnSpc>
                <a:spcPct val="100000"/>
              </a:lnSpc>
              <a:spcBef>
                <a:spcPts val="5"/>
              </a:spcBef>
            </a:pPr>
            <a:r>
              <a:rPr dirty="0" u="sng" sz="2000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Art.</a:t>
            </a:r>
            <a:r>
              <a:rPr dirty="0" u="sng" sz="2000" spc="325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2086,</a:t>
            </a:r>
            <a:r>
              <a:rPr dirty="0" u="sng" sz="2000" spc="315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comma</a:t>
            </a:r>
            <a:r>
              <a:rPr dirty="0" u="sng" sz="2000" spc="335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2</a:t>
            </a:r>
            <a:r>
              <a:rPr dirty="0" sz="2000" spc="320" b="1">
                <a:latin typeface="Arial"/>
                <a:cs typeface="Arial"/>
              </a:rPr>
              <a:t> </a:t>
            </a:r>
            <a:r>
              <a:rPr dirty="0" sz="2000">
                <a:latin typeface="Arial MT"/>
                <a:cs typeface="Arial MT"/>
              </a:rPr>
              <a:t>–</a:t>
            </a:r>
            <a:r>
              <a:rPr dirty="0" sz="2000" spc="32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L’imprenditore,</a:t>
            </a:r>
            <a:r>
              <a:rPr dirty="0" sz="2000" spc="31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che</a:t>
            </a:r>
            <a:r>
              <a:rPr dirty="0" sz="2000" spc="31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operi</a:t>
            </a:r>
            <a:r>
              <a:rPr dirty="0" sz="2000" spc="33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in</a:t>
            </a:r>
            <a:r>
              <a:rPr dirty="0" sz="2000" spc="32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forma</a:t>
            </a:r>
            <a:r>
              <a:rPr dirty="0" sz="2000" spc="32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societaria</a:t>
            </a:r>
            <a:r>
              <a:rPr dirty="0" sz="2000" spc="32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o</a:t>
            </a:r>
            <a:r>
              <a:rPr dirty="0" sz="2000" spc="32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collettiva,</a:t>
            </a:r>
            <a:r>
              <a:rPr dirty="0" sz="2000" spc="325">
                <a:latin typeface="Arial MT"/>
                <a:cs typeface="Arial MT"/>
              </a:rPr>
              <a:t> </a:t>
            </a:r>
            <a:r>
              <a:rPr dirty="0" sz="2000" spc="-25">
                <a:latin typeface="Arial MT"/>
                <a:cs typeface="Arial MT"/>
              </a:rPr>
              <a:t>ha </a:t>
            </a:r>
            <a:r>
              <a:rPr dirty="0" sz="2000">
                <a:latin typeface="Arial MT"/>
                <a:cs typeface="Arial MT"/>
              </a:rPr>
              <a:t>il</a:t>
            </a:r>
            <a:r>
              <a:rPr dirty="0" sz="2000" spc="12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dovere</a:t>
            </a:r>
            <a:r>
              <a:rPr dirty="0" sz="2000" spc="13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di</a:t>
            </a:r>
            <a:r>
              <a:rPr dirty="0" sz="2000" spc="13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istituire</a:t>
            </a:r>
            <a:r>
              <a:rPr dirty="0" sz="2000" spc="14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un</a:t>
            </a:r>
            <a:r>
              <a:rPr dirty="0" sz="2000" spc="13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assetto</a:t>
            </a:r>
            <a:r>
              <a:rPr dirty="0" sz="2000" spc="13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organizzativo,</a:t>
            </a:r>
            <a:r>
              <a:rPr dirty="0" sz="2000" spc="12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amministrativo</a:t>
            </a:r>
            <a:r>
              <a:rPr dirty="0" sz="2000" spc="13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e</a:t>
            </a:r>
            <a:r>
              <a:rPr dirty="0" sz="2000" spc="12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contabile</a:t>
            </a:r>
            <a:r>
              <a:rPr dirty="0" sz="2000" spc="13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adeguato</a:t>
            </a:r>
            <a:r>
              <a:rPr dirty="0" sz="2000" spc="130">
                <a:latin typeface="Arial MT"/>
                <a:cs typeface="Arial MT"/>
              </a:rPr>
              <a:t> </a:t>
            </a:r>
            <a:r>
              <a:rPr dirty="0" sz="2000" spc="-20">
                <a:latin typeface="Arial MT"/>
                <a:cs typeface="Arial MT"/>
              </a:rPr>
              <a:t>alla </a:t>
            </a:r>
            <a:r>
              <a:rPr dirty="0" sz="2000">
                <a:latin typeface="Arial MT"/>
                <a:cs typeface="Arial MT"/>
              </a:rPr>
              <a:t>natura</a:t>
            </a:r>
            <a:r>
              <a:rPr dirty="0" sz="2000" spc="23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e</a:t>
            </a:r>
            <a:r>
              <a:rPr dirty="0" sz="2000" spc="25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alle</a:t>
            </a:r>
            <a:r>
              <a:rPr dirty="0" sz="2000" spc="25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dimensioni</a:t>
            </a:r>
            <a:r>
              <a:rPr dirty="0" sz="2000" spc="25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dell’impresa,</a:t>
            </a:r>
            <a:r>
              <a:rPr dirty="0" sz="2000" spc="229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anche</a:t>
            </a:r>
            <a:r>
              <a:rPr dirty="0" sz="2000" spc="25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in</a:t>
            </a:r>
            <a:r>
              <a:rPr dirty="0" sz="2000" spc="25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funzione</a:t>
            </a:r>
            <a:r>
              <a:rPr dirty="0" sz="2000" spc="254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della</a:t>
            </a:r>
            <a:r>
              <a:rPr dirty="0" sz="2000" spc="25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rilevazione</a:t>
            </a:r>
            <a:r>
              <a:rPr dirty="0" sz="2000" spc="260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tempestiva </a:t>
            </a:r>
            <a:r>
              <a:rPr dirty="0" sz="2000">
                <a:latin typeface="Arial MT"/>
                <a:cs typeface="Arial MT"/>
              </a:rPr>
              <a:t>della</a:t>
            </a:r>
            <a:r>
              <a:rPr dirty="0" sz="2000" spc="34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crisi</a:t>
            </a:r>
            <a:r>
              <a:rPr dirty="0" sz="2000" spc="34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dell’impresa</a:t>
            </a:r>
            <a:r>
              <a:rPr dirty="0" sz="2000" spc="34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e</a:t>
            </a:r>
            <a:r>
              <a:rPr dirty="0" sz="2000" spc="32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della</a:t>
            </a:r>
            <a:r>
              <a:rPr dirty="0" sz="2000" spc="34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perdita</a:t>
            </a:r>
            <a:r>
              <a:rPr dirty="0" sz="2000" spc="33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della</a:t>
            </a:r>
            <a:r>
              <a:rPr dirty="0" sz="2000" spc="34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continuità</a:t>
            </a:r>
            <a:r>
              <a:rPr dirty="0" sz="2000" spc="34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aziendale,</a:t>
            </a:r>
            <a:r>
              <a:rPr dirty="0" sz="2000" spc="32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nonché</a:t>
            </a:r>
            <a:r>
              <a:rPr dirty="0" sz="2000" spc="33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di</a:t>
            </a:r>
            <a:r>
              <a:rPr dirty="0" sz="2000" spc="340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attivarsi </a:t>
            </a:r>
            <a:r>
              <a:rPr dirty="0" sz="2000">
                <a:latin typeface="Arial MT"/>
                <a:cs typeface="Arial MT"/>
              </a:rPr>
              <a:t>senza</a:t>
            </a:r>
            <a:r>
              <a:rPr dirty="0" sz="2000" spc="360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indugio</a:t>
            </a:r>
            <a:r>
              <a:rPr dirty="0" sz="2000" spc="355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per</a:t>
            </a:r>
            <a:r>
              <a:rPr dirty="0" sz="2000" spc="355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l’adozione</a:t>
            </a:r>
            <a:r>
              <a:rPr dirty="0" sz="2000" spc="360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e</a:t>
            </a:r>
            <a:r>
              <a:rPr dirty="0" sz="2000" spc="355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l’attuazione</a:t>
            </a:r>
            <a:r>
              <a:rPr dirty="0" sz="2000" spc="360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di</a:t>
            </a:r>
            <a:r>
              <a:rPr dirty="0" sz="2000" spc="355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uno</a:t>
            </a:r>
            <a:r>
              <a:rPr dirty="0" sz="2000" spc="355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degli</a:t>
            </a:r>
            <a:r>
              <a:rPr dirty="0" sz="2000" spc="355">
                <a:latin typeface="Arial MT"/>
                <a:cs typeface="Arial MT"/>
              </a:rPr>
              <a:t>  </a:t>
            </a:r>
            <a:r>
              <a:rPr dirty="0" sz="2000">
                <a:latin typeface="Arial MT"/>
                <a:cs typeface="Arial MT"/>
              </a:rPr>
              <a:t>strumenti</a:t>
            </a:r>
            <a:r>
              <a:rPr dirty="0" sz="2000" spc="355">
                <a:latin typeface="Arial MT"/>
                <a:cs typeface="Arial MT"/>
              </a:rPr>
              <a:t>  </a:t>
            </a:r>
            <a:r>
              <a:rPr dirty="0" sz="2000" spc="-10">
                <a:latin typeface="Arial MT"/>
                <a:cs typeface="Arial MT"/>
              </a:rPr>
              <a:t>previsti </a:t>
            </a:r>
            <a:r>
              <a:rPr dirty="0" sz="2000">
                <a:latin typeface="Arial MT"/>
                <a:cs typeface="Arial MT"/>
              </a:rPr>
              <a:t>dall’ordinamento</a:t>
            </a:r>
            <a:r>
              <a:rPr dirty="0" sz="2000" spc="-6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per</a:t>
            </a:r>
            <a:r>
              <a:rPr dirty="0" sz="2000" spc="-5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il</a:t>
            </a:r>
            <a:r>
              <a:rPr dirty="0" sz="2000" spc="-3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superamento</a:t>
            </a:r>
            <a:r>
              <a:rPr dirty="0" sz="2000" spc="-7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della</a:t>
            </a:r>
            <a:r>
              <a:rPr dirty="0" sz="2000" spc="-3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crisi</a:t>
            </a:r>
            <a:r>
              <a:rPr dirty="0" sz="2000" spc="-5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e</a:t>
            </a:r>
            <a:r>
              <a:rPr dirty="0" sz="2000" spc="-3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il</a:t>
            </a:r>
            <a:r>
              <a:rPr dirty="0" sz="2000" spc="-2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recupero</a:t>
            </a:r>
            <a:r>
              <a:rPr dirty="0" sz="2000" spc="-70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della</a:t>
            </a:r>
            <a:r>
              <a:rPr dirty="0" sz="2000" spc="-35">
                <a:latin typeface="Arial MT"/>
                <a:cs typeface="Arial MT"/>
              </a:rPr>
              <a:t> </a:t>
            </a:r>
            <a:r>
              <a:rPr dirty="0" sz="2000">
                <a:latin typeface="Arial MT"/>
                <a:cs typeface="Arial MT"/>
              </a:rPr>
              <a:t>continuità</a:t>
            </a:r>
            <a:r>
              <a:rPr dirty="0" sz="2000" spc="-60">
                <a:latin typeface="Arial MT"/>
                <a:cs typeface="Arial MT"/>
              </a:rPr>
              <a:t> </a:t>
            </a:r>
            <a:r>
              <a:rPr dirty="0" sz="2000" spc="-10">
                <a:latin typeface="Arial MT"/>
                <a:cs typeface="Arial MT"/>
              </a:rPr>
              <a:t>aziendale.</a:t>
            </a:r>
            <a:endParaRPr sz="2000">
              <a:latin typeface="Arial MT"/>
              <a:cs typeface="Arial MT"/>
            </a:endParaRPr>
          </a:p>
        </p:txBody>
      </p:sp>
      <p:grpSp>
        <p:nvGrpSpPr>
          <p:cNvPr id="12" name="object 12" descr=""/>
          <p:cNvGrpSpPr/>
          <p:nvPr/>
        </p:nvGrpSpPr>
        <p:grpSpPr>
          <a:xfrm>
            <a:off x="850391" y="1482852"/>
            <a:ext cx="16370300" cy="7797800"/>
            <a:chOff x="850391" y="1482852"/>
            <a:chExt cx="16370300" cy="7797800"/>
          </a:xfrm>
        </p:grpSpPr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580875" y="1482852"/>
              <a:ext cx="5639562" cy="7796022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50391" y="7726680"/>
              <a:ext cx="9911334" cy="1553717"/>
            </a:xfrm>
            <a:prstGeom prst="rect">
              <a:avLst/>
            </a:prstGeom>
          </p:spPr>
        </p:pic>
      </p:grpSp>
      <p:sp>
        <p:nvSpPr>
          <p:cNvPr id="15" name="object 15" descr=""/>
          <p:cNvSpPr txBox="1"/>
          <p:nvPr/>
        </p:nvSpPr>
        <p:spPr>
          <a:xfrm>
            <a:off x="851153" y="7727442"/>
            <a:ext cx="9911080" cy="1553210"/>
          </a:xfrm>
          <a:prstGeom prst="rect">
            <a:avLst/>
          </a:prstGeom>
          <a:ln w="25907">
            <a:solidFill>
              <a:srgbClr val="4F81BC"/>
            </a:solidFill>
          </a:ln>
        </p:spPr>
        <p:txBody>
          <a:bodyPr wrap="square" lIns="0" tIns="5715" rIns="0" bIns="0" rtlCol="0" vert="horz">
            <a:spAutoFit/>
          </a:bodyPr>
          <a:lstStyle/>
          <a:p>
            <a:pPr algn="just" marL="34925" marR="27305">
              <a:lnSpc>
                <a:spcPct val="100000"/>
              </a:lnSpc>
              <a:spcBef>
                <a:spcPts val="45"/>
              </a:spcBef>
            </a:pPr>
            <a:r>
              <a:rPr dirty="0" sz="2000" i="1">
                <a:latin typeface="Arial"/>
                <a:cs typeface="Arial"/>
              </a:rPr>
              <a:t>Il</a:t>
            </a:r>
            <a:r>
              <a:rPr dirty="0" sz="2000" spc="1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Codice</a:t>
            </a:r>
            <a:r>
              <a:rPr dirty="0" sz="2000" spc="1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della</a:t>
            </a:r>
            <a:r>
              <a:rPr dirty="0" sz="2000" spc="1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crisi</a:t>
            </a:r>
            <a:r>
              <a:rPr dirty="0" sz="2000" spc="1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d’impresa</a:t>
            </a:r>
            <a:r>
              <a:rPr dirty="0" sz="2000" spc="1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1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dell’insolvenza</a:t>
            </a:r>
            <a:r>
              <a:rPr dirty="0" sz="2000" spc="1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obbliga</a:t>
            </a:r>
            <a:r>
              <a:rPr dirty="0" sz="2000" spc="1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1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tal</a:t>
            </a:r>
            <a:r>
              <a:rPr dirty="0" sz="2000" spc="1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senso</a:t>
            </a:r>
            <a:r>
              <a:rPr dirty="0" sz="2000" spc="1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le</a:t>
            </a:r>
            <a:r>
              <a:rPr dirty="0" sz="2000" spc="1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imprese,</a:t>
            </a:r>
            <a:r>
              <a:rPr dirty="0" sz="2000" spc="12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anche </a:t>
            </a:r>
            <a:r>
              <a:rPr dirty="0" sz="2000" i="1">
                <a:latin typeface="Arial"/>
                <a:cs typeface="Arial"/>
              </a:rPr>
              <a:t>quelle</a:t>
            </a:r>
            <a:r>
              <a:rPr dirty="0" sz="2000" spc="1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minore</a:t>
            </a:r>
            <a:r>
              <a:rPr dirty="0" sz="2000" spc="1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dimensione,</a:t>
            </a:r>
            <a:r>
              <a:rPr dirty="0" sz="2000" spc="1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all’implementazione</a:t>
            </a:r>
            <a:r>
              <a:rPr dirty="0" sz="2000" spc="1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dell’adeguato</a:t>
            </a:r>
            <a:r>
              <a:rPr dirty="0" sz="2000" spc="1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assetto</a:t>
            </a:r>
            <a:r>
              <a:rPr dirty="0" sz="2000" spc="15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organizzativo, </a:t>
            </a:r>
            <a:r>
              <a:rPr dirty="0" sz="2000" i="1">
                <a:latin typeface="Arial"/>
                <a:cs typeface="Arial"/>
              </a:rPr>
              <a:t>amministrativo</a:t>
            </a:r>
            <a:r>
              <a:rPr dirty="0" sz="2000" spc="13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14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contabile</a:t>
            </a:r>
            <a:r>
              <a:rPr dirty="0" sz="2000" spc="15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che</a:t>
            </a:r>
            <a:r>
              <a:rPr dirty="0" sz="2000" spc="14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consenta</a:t>
            </a:r>
            <a:r>
              <a:rPr dirty="0" sz="2000" spc="15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14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misurazione</a:t>
            </a:r>
            <a:r>
              <a:rPr dirty="0" sz="2000" spc="14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periodica</a:t>
            </a:r>
            <a:r>
              <a:rPr dirty="0" sz="2000" spc="14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4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allert</a:t>
            </a:r>
            <a:r>
              <a:rPr dirty="0" sz="2000" spc="135" i="1">
                <a:latin typeface="Arial"/>
                <a:cs typeface="Arial"/>
              </a:rPr>
              <a:t>  </a:t>
            </a:r>
            <a:r>
              <a:rPr dirty="0" sz="2000" spc="-25" i="1">
                <a:latin typeface="Arial"/>
                <a:cs typeface="Arial"/>
              </a:rPr>
              <a:t>che </a:t>
            </a:r>
            <a:r>
              <a:rPr dirty="0" sz="2000" i="1">
                <a:latin typeface="Arial"/>
                <a:cs typeface="Arial"/>
              </a:rPr>
              <a:t>evidenziano</a:t>
            </a:r>
            <a:r>
              <a:rPr dirty="0" sz="2000" spc="-8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gli</a:t>
            </a:r>
            <a:r>
              <a:rPr dirty="0" sz="2000" spc="-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indizi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crisi.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6" name="object 16" descr=""/>
          <p:cNvGrpSpPr/>
          <p:nvPr/>
        </p:nvGrpSpPr>
        <p:grpSpPr>
          <a:xfrm>
            <a:off x="5245608" y="6941819"/>
            <a:ext cx="788035" cy="635635"/>
            <a:chOff x="5245608" y="6941819"/>
            <a:chExt cx="788035" cy="635635"/>
          </a:xfrm>
        </p:grpSpPr>
        <p:pic>
          <p:nvPicPr>
            <p:cNvPr id="17" name="object 1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257800" y="6954011"/>
              <a:ext cx="762762" cy="610362"/>
            </a:xfrm>
            <a:prstGeom prst="rect">
              <a:avLst/>
            </a:prstGeom>
          </p:spPr>
        </p:pic>
        <p:sp>
          <p:nvSpPr>
            <p:cNvPr id="18" name="object 18" descr=""/>
            <p:cNvSpPr/>
            <p:nvPr/>
          </p:nvSpPr>
          <p:spPr>
            <a:xfrm>
              <a:off x="5258562" y="6954773"/>
              <a:ext cx="762000" cy="609600"/>
            </a:xfrm>
            <a:custGeom>
              <a:avLst/>
              <a:gdLst/>
              <a:ahLst/>
              <a:cxnLst/>
              <a:rect l="l" t="t" r="r" b="b"/>
              <a:pathLst>
                <a:path w="762000" h="609600">
                  <a:moveTo>
                    <a:pt x="0" y="304800"/>
                  </a:moveTo>
                  <a:lnTo>
                    <a:pt x="190500" y="304800"/>
                  </a:lnTo>
                  <a:lnTo>
                    <a:pt x="190500" y="0"/>
                  </a:lnTo>
                  <a:lnTo>
                    <a:pt x="571500" y="0"/>
                  </a:lnTo>
                  <a:lnTo>
                    <a:pt x="571500" y="304800"/>
                  </a:lnTo>
                  <a:lnTo>
                    <a:pt x="762000" y="304800"/>
                  </a:lnTo>
                  <a:lnTo>
                    <a:pt x="381000" y="609600"/>
                  </a:lnTo>
                  <a:lnTo>
                    <a:pt x="0" y="304800"/>
                  </a:lnTo>
                  <a:close/>
                </a:path>
              </a:pathLst>
            </a:custGeom>
            <a:ln w="25908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9" name="object 1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225170" rIns="0" bIns="0" rtlCol="0" vert="horz">
            <a:spAutoFit/>
          </a:bodyPr>
          <a:lstStyle/>
          <a:p>
            <a:pPr marL="810895">
              <a:lnSpc>
                <a:spcPts val="1810"/>
              </a:lnSpc>
            </a:pPr>
            <a:r>
              <a:rPr dirty="0"/>
              <a:t>20</a:t>
            </a:r>
            <a:r>
              <a:rPr dirty="0" spc="-30"/>
              <a:t> </a:t>
            </a:r>
            <a:r>
              <a:rPr dirty="0"/>
              <a:t>ottobre</a:t>
            </a:r>
            <a:r>
              <a:rPr dirty="0" spc="-45"/>
              <a:t> </a:t>
            </a:r>
            <a:r>
              <a:rPr dirty="0"/>
              <a:t>2025</a:t>
            </a:r>
            <a:r>
              <a:rPr dirty="0" spc="-25"/>
              <a:t> </a:t>
            </a:r>
            <a:r>
              <a:rPr dirty="0"/>
              <a:t>Roma</a:t>
            </a:r>
            <a:r>
              <a:rPr dirty="0" spc="-15"/>
              <a:t> </a:t>
            </a:r>
            <a:r>
              <a:rPr dirty="0" spc="-10"/>
              <a:t>Palazzo</a:t>
            </a:r>
            <a:r>
              <a:rPr dirty="0" spc="-45"/>
              <a:t> </a:t>
            </a:r>
            <a:r>
              <a:rPr dirty="0" spc="-10"/>
              <a:t>Valentini</a:t>
            </a:r>
            <a:r>
              <a:rPr dirty="0" spc="-45"/>
              <a:t> </a:t>
            </a:r>
            <a:r>
              <a:rPr dirty="0"/>
              <a:t>–</a:t>
            </a:r>
            <a:r>
              <a:rPr dirty="0" spc="-25"/>
              <a:t> </a:t>
            </a:r>
            <a:r>
              <a:rPr dirty="0"/>
              <a:t>Convegno</a:t>
            </a:r>
            <a:r>
              <a:rPr dirty="0" spc="-60"/>
              <a:t> </a:t>
            </a:r>
            <a:r>
              <a:rPr dirty="0" spc="-10"/>
              <a:t>«Sostenibilità</a:t>
            </a:r>
            <a:r>
              <a:rPr dirty="0" spc="-60"/>
              <a:t> </a:t>
            </a:r>
            <a:r>
              <a:rPr dirty="0"/>
              <a:t>e</a:t>
            </a:r>
            <a:r>
              <a:rPr dirty="0" spc="-30"/>
              <a:t> </a:t>
            </a:r>
            <a:r>
              <a:rPr dirty="0"/>
              <a:t>Business</a:t>
            </a:r>
            <a:r>
              <a:rPr dirty="0" spc="-25"/>
              <a:t> </a:t>
            </a:r>
            <a:r>
              <a:rPr dirty="0"/>
              <a:t>Continuity</a:t>
            </a:r>
            <a:r>
              <a:rPr dirty="0" spc="-50"/>
              <a:t> </a:t>
            </a:r>
            <a:r>
              <a:rPr dirty="0" spc="-10"/>
              <a:t>(AISL_O)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-1"/>
            <a:ext cx="18003520" cy="10287000"/>
          </a:xfrm>
          <a:custGeom>
            <a:avLst/>
            <a:gdLst/>
            <a:ahLst/>
            <a:cxnLst/>
            <a:rect l="l" t="t" r="r" b="b"/>
            <a:pathLst>
              <a:path w="18003520" h="10287000">
                <a:moveTo>
                  <a:pt x="0" y="10287000"/>
                </a:moveTo>
                <a:lnTo>
                  <a:pt x="18003012" y="10287000"/>
                </a:lnTo>
                <a:lnTo>
                  <a:pt x="18003012" y="0"/>
                </a:lnTo>
                <a:lnTo>
                  <a:pt x="0" y="0"/>
                </a:lnTo>
                <a:lnTo>
                  <a:pt x="0" y="10287000"/>
                </a:lnTo>
                <a:close/>
              </a:path>
            </a:pathLst>
          </a:custGeom>
          <a:solidFill>
            <a:srgbClr val="F1F5F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/>
          <p:nvPr/>
        </p:nvSpPr>
        <p:spPr>
          <a:xfrm>
            <a:off x="18287390" y="-1"/>
            <a:ext cx="635" cy="10287000"/>
          </a:xfrm>
          <a:custGeom>
            <a:avLst/>
            <a:gdLst/>
            <a:ahLst/>
            <a:cxnLst/>
            <a:rect l="l" t="t" r="r" b="b"/>
            <a:pathLst>
              <a:path w="634" h="10287000">
                <a:moveTo>
                  <a:pt x="0" y="10287000"/>
                </a:moveTo>
                <a:lnTo>
                  <a:pt x="609" y="10287000"/>
                </a:lnTo>
                <a:lnTo>
                  <a:pt x="609" y="0"/>
                </a:lnTo>
                <a:lnTo>
                  <a:pt x="0" y="0"/>
                </a:lnTo>
                <a:lnTo>
                  <a:pt x="0" y="10287000"/>
                </a:lnTo>
                <a:close/>
              </a:path>
            </a:pathLst>
          </a:custGeom>
          <a:solidFill>
            <a:srgbClr val="F1F5F8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86866"/>
            <a:ext cx="18003012" cy="10200133"/>
          </a:xfrm>
          <a:prstGeom prst="rect">
            <a:avLst/>
          </a:prstGeom>
        </p:spPr>
      </p:pic>
      <p:sp>
        <p:nvSpPr>
          <p:cNvPr id="5" name="object 5" descr=""/>
          <p:cNvSpPr txBox="1"/>
          <p:nvPr/>
        </p:nvSpPr>
        <p:spPr>
          <a:xfrm>
            <a:off x="-12700" y="60706"/>
            <a:ext cx="8318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50">
                <a:latin typeface="Calibri"/>
                <a:cs typeface="Calibri"/>
              </a:rPr>
              <a:t>I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6" name="object 6" descr=""/>
          <p:cNvGrpSpPr/>
          <p:nvPr/>
        </p:nvGrpSpPr>
        <p:grpSpPr>
          <a:xfrm>
            <a:off x="908303" y="-3"/>
            <a:ext cx="17379315" cy="10287000"/>
            <a:chOff x="908303" y="-3"/>
            <a:chExt cx="17379315" cy="10287000"/>
          </a:xfrm>
        </p:grpSpPr>
        <p:sp>
          <p:nvSpPr>
            <p:cNvPr id="7" name="object 7" descr=""/>
            <p:cNvSpPr/>
            <p:nvPr/>
          </p:nvSpPr>
          <p:spPr>
            <a:xfrm>
              <a:off x="18003012" y="-3"/>
              <a:ext cx="284480" cy="10287000"/>
            </a:xfrm>
            <a:custGeom>
              <a:avLst/>
              <a:gdLst/>
              <a:ahLst/>
              <a:cxnLst/>
              <a:rect l="l" t="t" r="r" b="b"/>
              <a:pathLst>
                <a:path w="284480" h="10287000">
                  <a:moveTo>
                    <a:pt x="284378" y="0"/>
                  </a:moveTo>
                  <a:lnTo>
                    <a:pt x="0" y="0"/>
                  </a:lnTo>
                  <a:lnTo>
                    <a:pt x="0" y="10287000"/>
                  </a:lnTo>
                  <a:lnTo>
                    <a:pt x="284378" y="10287000"/>
                  </a:lnTo>
                  <a:lnTo>
                    <a:pt x="284378" y="0"/>
                  </a:lnTo>
                  <a:close/>
                </a:path>
              </a:pathLst>
            </a:custGeom>
            <a:solidFill>
              <a:srgbClr val="D92A0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8303" y="1906523"/>
              <a:ext cx="9525762" cy="1244346"/>
            </a:xfrm>
            <a:prstGeom prst="rect">
              <a:avLst/>
            </a:prstGeom>
          </p:spPr>
        </p:pic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4073525" y="336677"/>
            <a:ext cx="9257030" cy="512445"/>
          </a:xfrm>
          <a:prstGeom prst="rect"/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3925"/>
              </a:lnSpc>
              <a:tabLst>
                <a:tab pos="670560" algn="l"/>
                <a:tab pos="3776979" algn="l"/>
                <a:tab pos="4497705" algn="l"/>
                <a:tab pos="6120130" algn="l"/>
                <a:tab pos="6842759" algn="l"/>
              </a:tabLst>
            </a:pPr>
            <a:r>
              <a:rPr dirty="0" sz="3600" spc="135">
                <a:solidFill>
                  <a:srgbClr val="FFFFFF"/>
                </a:solidFill>
              </a:rPr>
              <a:t>IL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85">
                <a:solidFill>
                  <a:srgbClr val="FFFFFF"/>
                </a:solidFill>
              </a:rPr>
              <a:t>CONCETTO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140">
                <a:solidFill>
                  <a:srgbClr val="FFFFFF"/>
                </a:solidFill>
              </a:rPr>
              <a:t>DI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50">
                <a:solidFill>
                  <a:srgbClr val="FFFFFF"/>
                </a:solidFill>
              </a:rPr>
              <a:t>CRISI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140">
                <a:solidFill>
                  <a:srgbClr val="FFFFFF"/>
                </a:solidFill>
              </a:rPr>
              <a:t>DI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80">
                <a:solidFill>
                  <a:srgbClr val="FFFFFF"/>
                </a:solidFill>
              </a:rPr>
              <a:t>IMPRESA</a:t>
            </a:r>
            <a:endParaRPr sz="3600"/>
          </a:p>
        </p:txBody>
      </p:sp>
      <p:sp>
        <p:nvSpPr>
          <p:cNvPr id="10" name="object 10" descr=""/>
          <p:cNvSpPr txBox="1"/>
          <p:nvPr/>
        </p:nvSpPr>
        <p:spPr>
          <a:xfrm>
            <a:off x="909066" y="1907285"/>
            <a:ext cx="9525000" cy="1243965"/>
          </a:xfrm>
          <a:prstGeom prst="rect">
            <a:avLst/>
          </a:prstGeom>
          <a:ln w="25907">
            <a:solidFill>
              <a:srgbClr val="4F81BC"/>
            </a:solidFill>
          </a:ln>
        </p:spPr>
        <p:txBody>
          <a:bodyPr wrap="square" lIns="0" tIns="5080" rIns="0" bIns="0" rtlCol="0" vert="horz">
            <a:spAutoFit/>
          </a:bodyPr>
          <a:lstStyle/>
          <a:p>
            <a:pPr algn="just" marL="34290" marR="28575">
              <a:lnSpc>
                <a:spcPct val="100000"/>
              </a:lnSpc>
              <a:spcBef>
                <a:spcPts val="40"/>
              </a:spcBef>
            </a:pPr>
            <a:r>
              <a:rPr dirty="0" sz="2000" i="1">
                <a:latin typeface="Arial"/>
                <a:cs typeface="Arial"/>
              </a:rPr>
              <a:t>Un’impresa</a:t>
            </a:r>
            <a:r>
              <a:rPr dirty="0" sz="2000" spc="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è</a:t>
            </a:r>
            <a:r>
              <a:rPr dirty="0" sz="2000" spc="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stato</a:t>
            </a:r>
            <a:r>
              <a:rPr dirty="0" sz="2000" spc="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crisi</a:t>
            </a:r>
            <a:r>
              <a:rPr dirty="0" sz="2000" spc="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quando</a:t>
            </a:r>
            <a:r>
              <a:rPr dirty="0" sz="2000" spc="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non</a:t>
            </a:r>
            <a:r>
              <a:rPr dirty="0" sz="2000" spc="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è</a:t>
            </a:r>
            <a:r>
              <a:rPr dirty="0" sz="2000" spc="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più</a:t>
            </a:r>
            <a:r>
              <a:rPr dirty="0" sz="2000" spc="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grado</a:t>
            </a:r>
            <a:r>
              <a:rPr dirty="0" sz="2000" spc="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perseguire</a:t>
            </a:r>
            <a:r>
              <a:rPr dirty="0" sz="2000" spc="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gli</a:t>
            </a:r>
            <a:r>
              <a:rPr dirty="0" sz="2000" spc="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“scopi”</a:t>
            </a:r>
            <a:r>
              <a:rPr dirty="0" sz="2000" spc="10" i="1">
                <a:latin typeface="Arial"/>
                <a:cs typeface="Arial"/>
              </a:rPr>
              <a:t> </a:t>
            </a:r>
            <a:r>
              <a:rPr dirty="0" sz="2000" spc="-25" i="1">
                <a:latin typeface="Arial"/>
                <a:cs typeface="Arial"/>
              </a:rPr>
              <a:t>per </a:t>
            </a:r>
            <a:r>
              <a:rPr dirty="0" sz="2000" i="1">
                <a:latin typeface="Arial"/>
                <a:cs typeface="Arial"/>
              </a:rPr>
              <a:t>cui</a:t>
            </a:r>
            <a:r>
              <a:rPr dirty="0" sz="2000" spc="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è</a:t>
            </a:r>
            <a:r>
              <a:rPr dirty="0" sz="2000" spc="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stata</a:t>
            </a:r>
            <a:r>
              <a:rPr dirty="0" sz="2000" spc="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creata,</a:t>
            </a:r>
            <a:r>
              <a:rPr dirty="0" sz="2000" spc="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</a:t>
            </a:r>
            <a:r>
              <a:rPr dirty="0" sz="2000" spc="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causa</a:t>
            </a:r>
            <a:r>
              <a:rPr dirty="0" sz="2000" spc="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perdite</a:t>
            </a:r>
            <a:r>
              <a:rPr dirty="0" sz="2000" spc="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economiche,</a:t>
            </a:r>
            <a:r>
              <a:rPr dirty="0" sz="2000" spc="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sia</a:t>
            </a:r>
            <a:r>
              <a:rPr dirty="0" sz="2000" spc="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termini</a:t>
            </a:r>
            <a:r>
              <a:rPr dirty="0" sz="2000" spc="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redditività</a:t>
            </a:r>
            <a:r>
              <a:rPr dirty="0" sz="2000" spc="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che</a:t>
            </a:r>
            <a:r>
              <a:rPr dirty="0" sz="2000" spc="75" i="1">
                <a:latin typeface="Arial"/>
                <a:cs typeface="Arial"/>
              </a:rPr>
              <a:t> </a:t>
            </a:r>
            <a:r>
              <a:rPr dirty="0" sz="2000" spc="-25" i="1">
                <a:latin typeface="Arial"/>
                <a:cs typeface="Arial"/>
              </a:rPr>
              <a:t>di </a:t>
            </a:r>
            <a:r>
              <a:rPr dirty="0" sz="2000" i="1">
                <a:latin typeface="Arial"/>
                <a:cs typeface="Arial"/>
              </a:rPr>
              <a:t>valore,</a:t>
            </a:r>
            <a:r>
              <a:rPr dirty="0" sz="2000" spc="-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che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si</a:t>
            </a:r>
            <a:r>
              <a:rPr dirty="0" sz="2000" spc="-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riflettono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sui</a:t>
            </a:r>
            <a:r>
              <a:rPr dirty="0" sz="2000" spc="-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flussi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finanziari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operativi,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attuali</a:t>
            </a:r>
            <a:r>
              <a:rPr dirty="0" sz="2000" spc="-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prospettici.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11" name="object 11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80872" y="6347459"/>
            <a:ext cx="9548621" cy="1552194"/>
          </a:xfrm>
          <a:prstGeom prst="rect">
            <a:avLst/>
          </a:prstGeom>
        </p:spPr>
      </p:pic>
      <p:sp>
        <p:nvSpPr>
          <p:cNvPr id="12" name="object 12" descr=""/>
          <p:cNvSpPr txBox="1"/>
          <p:nvPr/>
        </p:nvSpPr>
        <p:spPr>
          <a:xfrm>
            <a:off x="881633" y="6348221"/>
            <a:ext cx="9547860" cy="1551940"/>
          </a:xfrm>
          <a:prstGeom prst="rect">
            <a:avLst/>
          </a:prstGeom>
          <a:ln w="25907">
            <a:solidFill>
              <a:srgbClr val="4F81BC"/>
            </a:solidFill>
          </a:ln>
        </p:spPr>
        <p:txBody>
          <a:bodyPr wrap="square" lIns="0" tIns="5715" rIns="0" bIns="0" rtlCol="0" vert="horz">
            <a:spAutoFit/>
          </a:bodyPr>
          <a:lstStyle/>
          <a:p>
            <a:pPr algn="just" marL="34925" marR="27305">
              <a:lnSpc>
                <a:spcPct val="100000"/>
              </a:lnSpc>
              <a:spcBef>
                <a:spcPts val="45"/>
              </a:spcBef>
            </a:pPr>
            <a:r>
              <a:rPr dirty="0" sz="2000" i="1">
                <a:latin typeface="Arial"/>
                <a:cs typeface="Arial"/>
              </a:rPr>
              <a:t>Allo</a:t>
            </a:r>
            <a:r>
              <a:rPr dirty="0" sz="2000" spc="30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stato</a:t>
            </a:r>
            <a:r>
              <a:rPr dirty="0" sz="2000" spc="30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2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insolvenza,</a:t>
            </a:r>
            <a:r>
              <a:rPr dirty="0" sz="2000" spc="30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che</a:t>
            </a:r>
            <a:r>
              <a:rPr dirty="0" sz="2000" spc="30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si</a:t>
            </a:r>
            <a:r>
              <a:rPr dirty="0" sz="2000" spc="2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concretizza</a:t>
            </a:r>
            <a:r>
              <a:rPr dirty="0" sz="2000" spc="3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2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crisi,</a:t>
            </a:r>
            <a:r>
              <a:rPr dirty="0" sz="2000" spc="30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l’impresa</a:t>
            </a:r>
            <a:r>
              <a:rPr dirty="0" sz="2000" spc="3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arriva</a:t>
            </a:r>
            <a:r>
              <a:rPr dirty="0" sz="2000" spc="3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attraverso</a:t>
            </a:r>
            <a:r>
              <a:rPr dirty="0" sz="2000" spc="300" i="1">
                <a:latin typeface="Arial"/>
                <a:cs typeface="Arial"/>
              </a:rPr>
              <a:t> </a:t>
            </a:r>
            <a:r>
              <a:rPr dirty="0" sz="2000" spc="-25" i="1">
                <a:latin typeface="Arial"/>
                <a:cs typeface="Arial"/>
              </a:rPr>
              <a:t>un </a:t>
            </a:r>
            <a:r>
              <a:rPr dirty="0" sz="2000" i="1">
                <a:latin typeface="Arial"/>
                <a:cs typeface="Arial"/>
              </a:rPr>
              <a:t>percorso</a:t>
            </a:r>
            <a:r>
              <a:rPr dirty="0" sz="2000" spc="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che</a:t>
            </a:r>
            <a:r>
              <a:rPr dirty="0" sz="2000" spc="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può</a:t>
            </a:r>
            <a:r>
              <a:rPr dirty="0" sz="2000" spc="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durare</a:t>
            </a:r>
            <a:r>
              <a:rPr dirty="0" sz="2000" spc="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anni,</a:t>
            </a:r>
            <a:r>
              <a:rPr dirty="0" sz="2000" spc="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durante</a:t>
            </a:r>
            <a:r>
              <a:rPr dirty="0" sz="2000" spc="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</a:t>
            </a:r>
            <a:r>
              <a:rPr dirty="0" sz="2000" spc="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quali</a:t>
            </a:r>
            <a:r>
              <a:rPr dirty="0" sz="2000" spc="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si</a:t>
            </a:r>
            <a:r>
              <a:rPr dirty="0" sz="2000" spc="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manifestano</a:t>
            </a:r>
            <a:r>
              <a:rPr dirty="0" sz="2000" spc="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delle</a:t>
            </a:r>
            <a:r>
              <a:rPr dirty="0" sz="2000" spc="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situazioni</a:t>
            </a:r>
            <a:r>
              <a:rPr dirty="0" sz="2000" spc="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che</a:t>
            </a:r>
            <a:r>
              <a:rPr dirty="0" sz="2000" spc="45" i="1">
                <a:latin typeface="Arial"/>
                <a:cs typeface="Arial"/>
              </a:rPr>
              <a:t> </a:t>
            </a:r>
            <a:r>
              <a:rPr dirty="0" sz="2000" spc="-25" i="1">
                <a:latin typeface="Arial"/>
                <a:cs typeface="Arial"/>
              </a:rPr>
              <a:t>ne </a:t>
            </a:r>
            <a:r>
              <a:rPr dirty="0" sz="2000" i="1">
                <a:latin typeface="Arial"/>
                <a:cs typeface="Arial"/>
              </a:rPr>
              <a:t>identificano</a:t>
            </a:r>
            <a:r>
              <a:rPr dirty="0" sz="2000" spc="1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dapprima</a:t>
            </a:r>
            <a:r>
              <a:rPr dirty="0" sz="2000" spc="18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il</a:t>
            </a:r>
            <a:r>
              <a:rPr dirty="0" sz="2000" spc="1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declino</a:t>
            </a:r>
            <a:r>
              <a:rPr dirty="0" sz="2000" spc="1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1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poi,</a:t>
            </a:r>
            <a:r>
              <a:rPr dirty="0" sz="2000" spc="1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1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assenza</a:t>
            </a:r>
            <a:r>
              <a:rPr dirty="0" sz="2000" spc="1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interventi,</a:t>
            </a:r>
            <a:r>
              <a:rPr dirty="0" sz="2000" spc="1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crisi</a:t>
            </a:r>
            <a:r>
              <a:rPr dirty="0" sz="2000" spc="1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vera</a:t>
            </a:r>
            <a:r>
              <a:rPr dirty="0" sz="2000" spc="1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18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propria. </a:t>
            </a:r>
            <a:r>
              <a:rPr dirty="0" sz="2000" i="1">
                <a:latin typeface="Arial"/>
                <a:cs typeface="Arial"/>
              </a:rPr>
              <a:t>(Guatri</a:t>
            </a:r>
            <a:r>
              <a:rPr dirty="0" sz="2000" spc="-6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1995).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3" name="object 13" descr=""/>
          <p:cNvGrpSpPr/>
          <p:nvPr/>
        </p:nvGrpSpPr>
        <p:grpSpPr>
          <a:xfrm>
            <a:off x="4940808" y="1905000"/>
            <a:ext cx="12584430" cy="5993130"/>
            <a:chOff x="4940808" y="1905000"/>
            <a:chExt cx="12584430" cy="5993130"/>
          </a:xfrm>
        </p:grpSpPr>
        <p:pic>
          <p:nvPicPr>
            <p:cNvPr id="14" name="object 14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71288" y="3453383"/>
              <a:ext cx="762762" cy="610361"/>
            </a:xfrm>
            <a:prstGeom prst="rect">
              <a:avLst/>
            </a:prstGeom>
          </p:spPr>
        </p:pic>
        <p:sp>
          <p:nvSpPr>
            <p:cNvPr id="15" name="object 15" descr=""/>
            <p:cNvSpPr/>
            <p:nvPr/>
          </p:nvSpPr>
          <p:spPr>
            <a:xfrm>
              <a:off x="4972050" y="3454146"/>
              <a:ext cx="762000" cy="609600"/>
            </a:xfrm>
            <a:custGeom>
              <a:avLst/>
              <a:gdLst/>
              <a:ahLst/>
              <a:cxnLst/>
              <a:rect l="l" t="t" r="r" b="b"/>
              <a:pathLst>
                <a:path w="762000" h="609600">
                  <a:moveTo>
                    <a:pt x="0" y="304800"/>
                  </a:moveTo>
                  <a:lnTo>
                    <a:pt x="190500" y="304800"/>
                  </a:lnTo>
                  <a:lnTo>
                    <a:pt x="190500" y="0"/>
                  </a:lnTo>
                  <a:lnTo>
                    <a:pt x="571500" y="0"/>
                  </a:lnTo>
                  <a:lnTo>
                    <a:pt x="571500" y="304800"/>
                  </a:lnTo>
                  <a:lnTo>
                    <a:pt x="762000" y="304800"/>
                  </a:lnTo>
                  <a:lnTo>
                    <a:pt x="381000" y="609600"/>
                  </a:lnTo>
                  <a:lnTo>
                    <a:pt x="0" y="304800"/>
                  </a:lnTo>
                  <a:close/>
                </a:path>
              </a:pathLst>
            </a:custGeom>
            <a:ln w="25908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465051" y="1905000"/>
              <a:ext cx="6060186" cy="5993130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53000" y="5524500"/>
              <a:ext cx="762762" cy="610362"/>
            </a:xfrm>
            <a:prstGeom prst="rect">
              <a:avLst/>
            </a:prstGeom>
          </p:spPr>
        </p:pic>
        <p:sp>
          <p:nvSpPr>
            <p:cNvPr id="18" name="object 18" descr=""/>
            <p:cNvSpPr/>
            <p:nvPr/>
          </p:nvSpPr>
          <p:spPr>
            <a:xfrm>
              <a:off x="4953762" y="5525261"/>
              <a:ext cx="762000" cy="609600"/>
            </a:xfrm>
            <a:custGeom>
              <a:avLst/>
              <a:gdLst/>
              <a:ahLst/>
              <a:cxnLst/>
              <a:rect l="l" t="t" r="r" b="b"/>
              <a:pathLst>
                <a:path w="762000" h="609600">
                  <a:moveTo>
                    <a:pt x="0" y="304800"/>
                  </a:moveTo>
                  <a:lnTo>
                    <a:pt x="190500" y="304800"/>
                  </a:lnTo>
                  <a:lnTo>
                    <a:pt x="190500" y="0"/>
                  </a:lnTo>
                  <a:lnTo>
                    <a:pt x="571500" y="0"/>
                  </a:lnTo>
                  <a:lnTo>
                    <a:pt x="571500" y="304800"/>
                  </a:lnTo>
                  <a:lnTo>
                    <a:pt x="762000" y="304800"/>
                  </a:lnTo>
                  <a:lnTo>
                    <a:pt x="381000" y="609600"/>
                  </a:lnTo>
                  <a:lnTo>
                    <a:pt x="0" y="304800"/>
                  </a:lnTo>
                  <a:close/>
                </a:path>
              </a:pathLst>
            </a:custGeom>
            <a:ln w="25908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9" name="object 19" descr=""/>
          <p:cNvSpPr txBox="1"/>
          <p:nvPr/>
        </p:nvSpPr>
        <p:spPr>
          <a:xfrm>
            <a:off x="840486" y="4283202"/>
            <a:ext cx="9549765" cy="984885"/>
          </a:xfrm>
          <a:prstGeom prst="rect">
            <a:avLst/>
          </a:prstGeom>
          <a:solidFill>
            <a:srgbClr val="FFFFFF"/>
          </a:solidFill>
          <a:ln w="25907">
            <a:solidFill>
              <a:srgbClr val="4F81BC"/>
            </a:solidFill>
          </a:ln>
        </p:spPr>
        <p:txBody>
          <a:bodyPr wrap="square" lIns="0" tIns="38735" rIns="0" bIns="0" rtlCol="0" vert="horz">
            <a:spAutoFit/>
          </a:bodyPr>
          <a:lstStyle/>
          <a:p>
            <a:pPr marL="90170" marR="86995">
              <a:lnSpc>
                <a:spcPct val="100000"/>
              </a:lnSpc>
              <a:spcBef>
                <a:spcPts val="305"/>
              </a:spcBef>
            </a:pP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altri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termini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vi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è</a:t>
            </a:r>
            <a:r>
              <a:rPr dirty="0" sz="2000" spc="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stato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crisi</a:t>
            </a:r>
            <a:r>
              <a:rPr dirty="0" sz="2000" spc="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quado</a:t>
            </a:r>
            <a:r>
              <a:rPr dirty="0" sz="2000" spc="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l’impresa</a:t>
            </a:r>
            <a:r>
              <a:rPr dirty="0" sz="2000" spc="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non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può</a:t>
            </a:r>
            <a:r>
              <a:rPr dirty="0" sz="2000" spc="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più</a:t>
            </a:r>
            <a:r>
              <a:rPr dirty="0" sz="2000" spc="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grado</a:t>
            </a:r>
            <a:r>
              <a:rPr dirty="0" sz="2000" spc="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garantire</a:t>
            </a:r>
            <a:r>
              <a:rPr dirty="0" sz="2000" spc="20" i="1">
                <a:latin typeface="Arial"/>
                <a:cs typeface="Arial"/>
              </a:rPr>
              <a:t> </a:t>
            </a:r>
            <a:r>
              <a:rPr dirty="0" sz="2000" spc="-25" i="1">
                <a:latin typeface="Arial"/>
                <a:cs typeface="Arial"/>
              </a:rPr>
              <a:t>la </a:t>
            </a:r>
            <a:r>
              <a:rPr dirty="0" sz="2000" i="1">
                <a:latin typeface="Arial"/>
                <a:cs typeface="Arial"/>
              </a:rPr>
              <a:t>propria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continuità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-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rischia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lo</a:t>
            </a:r>
            <a:r>
              <a:rPr dirty="0" sz="2000" spc="-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stato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-2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insolvenza.</a:t>
            </a:r>
            <a:endParaRPr sz="2000">
              <a:latin typeface="Arial"/>
              <a:cs typeface="Arial"/>
            </a:endParaRPr>
          </a:p>
        </p:txBody>
      </p:sp>
      <p:sp>
        <p:nvSpPr>
          <p:cNvPr id="20" name="object 20" descr=""/>
          <p:cNvSpPr txBox="1"/>
          <p:nvPr/>
        </p:nvSpPr>
        <p:spPr>
          <a:xfrm>
            <a:off x="3861942" y="9251238"/>
            <a:ext cx="9213850" cy="254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810"/>
              </a:lnSpc>
            </a:pP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20</a:t>
            </a:r>
            <a:r>
              <a:rPr dirty="0" sz="1800" spc="-3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ottobre</a:t>
            </a:r>
            <a:r>
              <a:rPr dirty="0" sz="1800" spc="-4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2025</a:t>
            </a:r>
            <a:r>
              <a:rPr dirty="0" sz="1800" spc="-2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Roma</a:t>
            </a:r>
            <a:r>
              <a:rPr dirty="0" sz="1800" spc="-1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4F81BC"/>
                </a:solidFill>
                <a:latin typeface="Calibri"/>
                <a:cs typeface="Calibri"/>
              </a:rPr>
              <a:t>Palazzo</a:t>
            </a:r>
            <a:r>
              <a:rPr dirty="0" sz="1800" spc="-4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4F81BC"/>
                </a:solidFill>
                <a:latin typeface="Calibri"/>
                <a:cs typeface="Calibri"/>
              </a:rPr>
              <a:t>Valentini</a:t>
            </a:r>
            <a:r>
              <a:rPr dirty="0" sz="1800" spc="-4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–</a:t>
            </a:r>
            <a:r>
              <a:rPr dirty="0" sz="1800" spc="-2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Convegno</a:t>
            </a:r>
            <a:r>
              <a:rPr dirty="0" sz="1800" spc="-6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4F81BC"/>
                </a:solidFill>
                <a:latin typeface="Calibri"/>
                <a:cs typeface="Calibri"/>
              </a:rPr>
              <a:t>«Sostenibilità</a:t>
            </a:r>
            <a:r>
              <a:rPr dirty="0" sz="1800" spc="-6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e</a:t>
            </a:r>
            <a:r>
              <a:rPr dirty="0" sz="1800" spc="-3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Business</a:t>
            </a:r>
            <a:r>
              <a:rPr dirty="0" sz="1800" spc="-25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4F81BC"/>
                </a:solidFill>
                <a:latin typeface="Calibri"/>
                <a:cs typeface="Calibri"/>
              </a:rPr>
              <a:t>Continuity</a:t>
            </a:r>
            <a:r>
              <a:rPr dirty="0" sz="1800" spc="-50" b="1">
                <a:solidFill>
                  <a:srgbClr val="4F81BC"/>
                </a:solidFill>
                <a:latin typeface="Calibri"/>
                <a:cs typeface="Calibri"/>
              </a:rPr>
              <a:t> </a:t>
            </a:r>
            <a:r>
              <a:rPr dirty="0" sz="1800" spc="-10" b="1">
                <a:solidFill>
                  <a:srgbClr val="4F81BC"/>
                </a:solidFill>
                <a:latin typeface="Calibri"/>
                <a:cs typeface="Calibri"/>
              </a:rPr>
              <a:t>(AISL_O)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18003012" cy="10287000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-12700" y="-27940"/>
            <a:ext cx="8318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50">
                <a:latin typeface="Calibri"/>
                <a:cs typeface="Calibri"/>
              </a:rPr>
              <a:t>I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880872" y="-3"/>
            <a:ext cx="17406620" cy="10287000"/>
            <a:chOff x="880872" y="-3"/>
            <a:chExt cx="17406620" cy="10287000"/>
          </a:xfrm>
        </p:grpSpPr>
        <p:sp>
          <p:nvSpPr>
            <p:cNvPr id="5" name="object 5" descr=""/>
            <p:cNvSpPr/>
            <p:nvPr/>
          </p:nvSpPr>
          <p:spPr>
            <a:xfrm>
              <a:off x="18003011" y="-3"/>
              <a:ext cx="284480" cy="10287000"/>
            </a:xfrm>
            <a:custGeom>
              <a:avLst/>
              <a:gdLst/>
              <a:ahLst/>
              <a:cxnLst/>
              <a:rect l="l" t="t" r="r" b="b"/>
              <a:pathLst>
                <a:path w="284480" h="10287000">
                  <a:moveTo>
                    <a:pt x="284378" y="0"/>
                  </a:moveTo>
                  <a:lnTo>
                    <a:pt x="0" y="0"/>
                  </a:lnTo>
                  <a:lnTo>
                    <a:pt x="0" y="10287000"/>
                  </a:lnTo>
                  <a:lnTo>
                    <a:pt x="284378" y="10287000"/>
                  </a:lnTo>
                  <a:lnTo>
                    <a:pt x="284378" y="0"/>
                  </a:lnTo>
                  <a:close/>
                </a:path>
              </a:pathLst>
            </a:custGeom>
            <a:solidFill>
              <a:srgbClr val="D92A0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80872" y="1943099"/>
              <a:ext cx="9544050" cy="1293114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073525" y="336677"/>
            <a:ext cx="9257030" cy="512445"/>
          </a:xfrm>
          <a:prstGeom prst="rect"/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3925"/>
              </a:lnSpc>
              <a:tabLst>
                <a:tab pos="670560" algn="l"/>
                <a:tab pos="3776979" algn="l"/>
                <a:tab pos="4497705" algn="l"/>
                <a:tab pos="6120130" algn="l"/>
                <a:tab pos="6842759" algn="l"/>
              </a:tabLst>
            </a:pPr>
            <a:r>
              <a:rPr dirty="0" sz="3600" spc="135">
                <a:solidFill>
                  <a:srgbClr val="FFFFFF"/>
                </a:solidFill>
              </a:rPr>
              <a:t>IL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85">
                <a:solidFill>
                  <a:srgbClr val="FFFFFF"/>
                </a:solidFill>
              </a:rPr>
              <a:t>CONCETTO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140">
                <a:solidFill>
                  <a:srgbClr val="FFFFFF"/>
                </a:solidFill>
              </a:rPr>
              <a:t>DI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50">
                <a:solidFill>
                  <a:srgbClr val="FFFFFF"/>
                </a:solidFill>
              </a:rPr>
              <a:t>CRISI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140">
                <a:solidFill>
                  <a:srgbClr val="FFFFFF"/>
                </a:solidFill>
              </a:rPr>
              <a:t>DI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80">
                <a:solidFill>
                  <a:srgbClr val="FFFFFF"/>
                </a:solidFill>
              </a:rPr>
              <a:t>IMPRESA</a:t>
            </a:r>
            <a:endParaRPr sz="3600"/>
          </a:p>
        </p:txBody>
      </p:sp>
      <p:sp>
        <p:nvSpPr>
          <p:cNvPr id="8" name="object 8" descr=""/>
          <p:cNvSpPr txBox="1"/>
          <p:nvPr/>
        </p:nvSpPr>
        <p:spPr>
          <a:xfrm>
            <a:off x="881633" y="1943861"/>
            <a:ext cx="9543415" cy="1292860"/>
          </a:xfrm>
          <a:prstGeom prst="rect">
            <a:avLst/>
          </a:prstGeom>
          <a:ln w="25907">
            <a:solidFill>
              <a:srgbClr val="4F81BC"/>
            </a:solidFill>
          </a:ln>
        </p:spPr>
        <p:txBody>
          <a:bodyPr wrap="square" lIns="0" tIns="38100" rIns="0" bIns="0" rtlCol="0" vert="horz">
            <a:spAutoFit/>
          </a:bodyPr>
          <a:lstStyle/>
          <a:p>
            <a:pPr algn="just" marL="34925" marR="28575">
              <a:lnSpc>
                <a:spcPct val="100000"/>
              </a:lnSpc>
              <a:spcBef>
                <a:spcPts val="300"/>
              </a:spcBef>
            </a:pPr>
            <a:r>
              <a:rPr dirty="0" sz="2000" i="1">
                <a:latin typeface="Arial"/>
                <a:cs typeface="Arial"/>
              </a:rPr>
              <a:t>Con</a:t>
            </a:r>
            <a:r>
              <a:rPr dirty="0" sz="2000" spc="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il</a:t>
            </a:r>
            <a:r>
              <a:rPr dirty="0" sz="2000" spc="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D.</a:t>
            </a:r>
            <a:r>
              <a:rPr dirty="0" sz="2000" spc="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Lgs.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n.</a:t>
            </a:r>
            <a:r>
              <a:rPr dirty="0" sz="2000" spc="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83/2022</a:t>
            </a:r>
            <a:r>
              <a:rPr dirty="0" sz="2000" spc="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</a:t>
            </a:r>
            <a:r>
              <a:rPr dirty="0" sz="2000" spc="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giugno</a:t>
            </a:r>
            <a:r>
              <a:rPr dirty="0" sz="2000" spc="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2022</a:t>
            </a:r>
            <a:r>
              <a:rPr dirty="0" sz="2000" spc="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è</a:t>
            </a:r>
            <a:r>
              <a:rPr dirty="0" sz="2000" spc="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stata</a:t>
            </a:r>
            <a:r>
              <a:rPr dirty="0" sz="2000" spc="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definita</a:t>
            </a:r>
            <a:r>
              <a:rPr dirty="0" sz="2000" spc="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crisi:”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lo</a:t>
            </a:r>
            <a:r>
              <a:rPr dirty="0" sz="2000" spc="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stato</a:t>
            </a:r>
            <a:r>
              <a:rPr dirty="0" sz="2000" spc="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</a:t>
            </a:r>
            <a:r>
              <a:rPr dirty="0" sz="2000" spc="3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debitore </a:t>
            </a:r>
            <a:r>
              <a:rPr dirty="0" sz="2000" i="1">
                <a:latin typeface="Arial"/>
                <a:cs typeface="Arial"/>
              </a:rPr>
              <a:t>che</a:t>
            </a:r>
            <a:r>
              <a:rPr dirty="0" sz="2000" spc="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rende</a:t>
            </a:r>
            <a:r>
              <a:rPr dirty="0" sz="2000" spc="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probabile</a:t>
            </a:r>
            <a:r>
              <a:rPr dirty="0" sz="2000" spc="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l'insolvenza</a:t>
            </a:r>
            <a:r>
              <a:rPr dirty="0" sz="2000" spc="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che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si</a:t>
            </a:r>
            <a:r>
              <a:rPr dirty="0" sz="2000" spc="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manifesta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</a:t>
            </a:r>
            <a:r>
              <a:rPr dirty="0" sz="2000" spc="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l'inadeguatezza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dei</a:t>
            </a:r>
            <a:r>
              <a:rPr dirty="0" sz="2000" spc="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flussi</a:t>
            </a:r>
            <a:r>
              <a:rPr dirty="0" sz="2000" spc="20" i="1">
                <a:latin typeface="Arial"/>
                <a:cs typeface="Arial"/>
              </a:rPr>
              <a:t> </a:t>
            </a:r>
            <a:r>
              <a:rPr dirty="0" sz="2000" spc="-25" i="1">
                <a:latin typeface="Arial"/>
                <a:cs typeface="Arial"/>
              </a:rPr>
              <a:t>di </a:t>
            </a:r>
            <a:r>
              <a:rPr dirty="0" sz="2000" i="1">
                <a:latin typeface="Arial"/>
                <a:cs typeface="Arial"/>
              </a:rPr>
              <a:t>cassa</a:t>
            </a:r>
            <a:r>
              <a:rPr dirty="0" sz="2000" spc="-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prospettici</a:t>
            </a:r>
            <a:r>
              <a:rPr dirty="0" sz="2000" spc="-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</a:t>
            </a:r>
            <a:r>
              <a:rPr dirty="0" sz="2000" spc="-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far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fronte</a:t>
            </a:r>
            <a:r>
              <a:rPr dirty="0" sz="2000" spc="-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alle</a:t>
            </a:r>
            <a:r>
              <a:rPr dirty="0" sz="2000" spc="-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obbligazioni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b="1" i="1">
                <a:latin typeface="Arial"/>
                <a:cs typeface="Arial"/>
              </a:rPr>
              <a:t>nei</a:t>
            </a:r>
            <a:r>
              <a:rPr dirty="0" sz="2000" spc="-45" b="1" i="1">
                <a:latin typeface="Arial"/>
                <a:cs typeface="Arial"/>
              </a:rPr>
              <a:t> </a:t>
            </a:r>
            <a:r>
              <a:rPr dirty="0" sz="2000" b="1" i="1">
                <a:latin typeface="Arial"/>
                <a:cs typeface="Arial"/>
              </a:rPr>
              <a:t>successivi</a:t>
            </a:r>
            <a:r>
              <a:rPr dirty="0" sz="2000" spc="-55" b="1" i="1">
                <a:latin typeface="Arial"/>
                <a:cs typeface="Arial"/>
              </a:rPr>
              <a:t> </a:t>
            </a:r>
            <a:r>
              <a:rPr dirty="0" sz="2000" b="1" i="1">
                <a:latin typeface="Arial"/>
                <a:cs typeface="Arial"/>
              </a:rPr>
              <a:t>dodici</a:t>
            </a:r>
            <a:r>
              <a:rPr dirty="0" sz="2000" spc="-40" b="1" i="1">
                <a:latin typeface="Arial"/>
                <a:cs typeface="Arial"/>
              </a:rPr>
              <a:t> </a:t>
            </a:r>
            <a:r>
              <a:rPr dirty="0" sz="2000" spc="-10" b="1" i="1">
                <a:latin typeface="Arial"/>
                <a:cs typeface="Arial"/>
              </a:rPr>
              <a:t>mesi</a:t>
            </a:r>
            <a:r>
              <a:rPr dirty="0" sz="2000" spc="-10" i="1">
                <a:latin typeface="Arial"/>
                <a:cs typeface="Arial"/>
              </a:rPr>
              <a:t>”.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9" name="object 9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80872" y="4416552"/>
            <a:ext cx="9542526" cy="1323594"/>
          </a:xfrm>
          <a:prstGeom prst="rect">
            <a:avLst/>
          </a:prstGeom>
        </p:spPr>
      </p:pic>
      <p:sp>
        <p:nvSpPr>
          <p:cNvPr id="10" name="object 10" descr=""/>
          <p:cNvSpPr txBox="1"/>
          <p:nvPr/>
        </p:nvSpPr>
        <p:spPr>
          <a:xfrm>
            <a:off x="881633" y="4417314"/>
            <a:ext cx="9542145" cy="1323340"/>
          </a:xfrm>
          <a:prstGeom prst="rect">
            <a:avLst/>
          </a:prstGeom>
          <a:ln w="25907">
            <a:solidFill>
              <a:srgbClr val="4F81BC"/>
            </a:solidFill>
          </a:ln>
        </p:spPr>
        <p:txBody>
          <a:bodyPr wrap="square" lIns="0" tIns="37465" rIns="0" bIns="0" rtlCol="0" vert="horz">
            <a:spAutoFit/>
          </a:bodyPr>
          <a:lstStyle/>
          <a:p>
            <a:pPr algn="just" marL="34925" marR="26670">
              <a:lnSpc>
                <a:spcPct val="100000"/>
              </a:lnSpc>
              <a:spcBef>
                <a:spcPts val="295"/>
              </a:spcBef>
            </a:pP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1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nozione</a:t>
            </a:r>
            <a:r>
              <a:rPr dirty="0" sz="2000" spc="1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crisi</a:t>
            </a:r>
            <a:r>
              <a:rPr dirty="0" sz="2000" spc="18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nella</a:t>
            </a:r>
            <a:r>
              <a:rPr dirty="0" sz="2000" spc="18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prassi</a:t>
            </a:r>
            <a:r>
              <a:rPr dirty="0" sz="2000" spc="1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professionale</a:t>
            </a:r>
            <a:r>
              <a:rPr dirty="0" sz="2000" spc="18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è</a:t>
            </a:r>
            <a:r>
              <a:rPr dirty="0" sz="2000" spc="1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definita</a:t>
            </a:r>
            <a:r>
              <a:rPr dirty="0" sz="2000" spc="1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come</a:t>
            </a:r>
            <a:r>
              <a:rPr dirty="0" sz="2000" spc="1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l’</a:t>
            </a:r>
            <a:r>
              <a:rPr dirty="0" sz="2000" spc="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incapacità</a:t>
            </a:r>
            <a:r>
              <a:rPr dirty="0" sz="2000" spc="17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corrente </a:t>
            </a:r>
            <a:r>
              <a:rPr dirty="0" sz="2000" i="1">
                <a:latin typeface="Arial"/>
                <a:cs typeface="Arial"/>
              </a:rPr>
              <a:t>dell’azienda</a:t>
            </a:r>
            <a:r>
              <a:rPr dirty="0" sz="2000" spc="114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generare</a:t>
            </a:r>
            <a:r>
              <a:rPr dirty="0" sz="2000" spc="1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flussi</a:t>
            </a:r>
            <a:r>
              <a:rPr dirty="0" sz="2000" spc="1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cassa,</a:t>
            </a:r>
            <a:r>
              <a:rPr dirty="0" sz="2000" spc="114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presenti</a:t>
            </a:r>
            <a:r>
              <a:rPr dirty="0" sz="2000" spc="114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1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prospettici,</a:t>
            </a:r>
            <a:r>
              <a:rPr dirty="0" sz="2000" spc="1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1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grado</a:t>
            </a:r>
            <a:r>
              <a:rPr dirty="0" sz="2000" spc="1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2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garantire </a:t>
            </a:r>
            <a:r>
              <a:rPr dirty="0" sz="2000" i="1">
                <a:latin typeface="Arial"/>
                <a:cs typeface="Arial"/>
              </a:rPr>
              <a:t>l’adempimento</a:t>
            </a:r>
            <a:r>
              <a:rPr dirty="0" sz="2000" spc="-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delle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obbligazioni</a:t>
            </a:r>
            <a:r>
              <a:rPr dirty="0" sz="2000" spc="-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già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assunte</a:t>
            </a:r>
            <a:r>
              <a:rPr dirty="0" sz="2000" spc="-8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-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-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quelle</a:t>
            </a:r>
            <a:r>
              <a:rPr dirty="0" sz="2000" spc="-6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pianificate.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1" name="object 11" descr=""/>
          <p:cNvGrpSpPr/>
          <p:nvPr/>
        </p:nvGrpSpPr>
        <p:grpSpPr>
          <a:xfrm>
            <a:off x="5093208" y="1865375"/>
            <a:ext cx="12432030" cy="3873500"/>
            <a:chOff x="5093208" y="1865375"/>
            <a:chExt cx="12432030" cy="3873500"/>
          </a:xfrm>
        </p:grpSpPr>
        <p:pic>
          <p:nvPicPr>
            <p:cNvPr id="12" name="object 12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105400" y="3499104"/>
              <a:ext cx="762762" cy="610362"/>
            </a:xfrm>
            <a:prstGeom prst="rect">
              <a:avLst/>
            </a:prstGeom>
          </p:spPr>
        </p:pic>
        <p:sp>
          <p:nvSpPr>
            <p:cNvPr id="13" name="object 13" descr=""/>
            <p:cNvSpPr/>
            <p:nvPr/>
          </p:nvSpPr>
          <p:spPr>
            <a:xfrm>
              <a:off x="5106162" y="3499866"/>
              <a:ext cx="762000" cy="609600"/>
            </a:xfrm>
            <a:custGeom>
              <a:avLst/>
              <a:gdLst/>
              <a:ahLst/>
              <a:cxnLst/>
              <a:rect l="l" t="t" r="r" b="b"/>
              <a:pathLst>
                <a:path w="762000" h="609600">
                  <a:moveTo>
                    <a:pt x="0" y="304799"/>
                  </a:moveTo>
                  <a:lnTo>
                    <a:pt x="190500" y="304799"/>
                  </a:lnTo>
                  <a:lnTo>
                    <a:pt x="190500" y="0"/>
                  </a:lnTo>
                  <a:lnTo>
                    <a:pt x="571500" y="0"/>
                  </a:lnTo>
                  <a:lnTo>
                    <a:pt x="571500" y="304799"/>
                  </a:lnTo>
                  <a:lnTo>
                    <a:pt x="762000" y="304799"/>
                  </a:lnTo>
                  <a:lnTo>
                    <a:pt x="381000" y="609599"/>
                  </a:lnTo>
                  <a:lnTo>
                    <a:pt x="0" y="304799"/>
                  </a:lnTo>
                  <a:close/>
                </a:path>
              </a:pathLst>
            </a:custGeom>
            <a:ln w="25908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465052" y="1865375"/>
              <a:ext cx="6060185" cy="3873246"/>
            </a:xfrm>
            <a:prstGeom prst="rect">
              <a:avLst/>
            </a:prstGeom>
          </p:spPr>
        </p:pic>
      </p:grpSp>
      <p:sp>
        <p:nvSpPr>
          <p:cNvPr id="15" name="object 15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641985">
              <a:lnSpc>
                <a:spcPts val="1810"/>
              </a:lnSpc>
            </a:pPr>
            <a:r>
              <a:rPr dirty="0"/>
              <a:t>20</a:t>
            </a:r>
            <a:r>
              <a:rPr dirty="0" spc="-25"/>
              <a:t> </a:t>
            </a:r>
            <a:r>
              <a:rPr dirty="0"/>
              <a:t>ottobre</a:t>
            </a:r>
            <a:r>
              <a:rPr dirty="0" spc="-40"/>
              <a:t> </a:t>
            </a:r>
            <a:r>
              <a:rPr dirty="0"/>
              <a:t>2025</a:t>
            </a:r>
            <a:r>
              <a:rPr dirty="0" spc="-20"/>
              <a:t> </a:t>
            </a:r>
            <a:r>
              <a:rPr dirty="0"/>
              <a:t>Roma</a:t>
            </a:r>
            <a:r>
              <a:rPr dirty="0" spc="-15"/>
              <a:t> </a:t>
            </a:r>
            <a:r>
              <a:rPr dirty="0" spc="-10"/>
              <a:t>Palazzo</a:t>
            </a:r>
            <a:r>
              <a:rPr dirty="0" spc="-45"/>
              <a:t> </a:t>
            </a:r>
            <a:r>
              <a:rPr dirty="0" spc="-10"/>
              <a:t>Valentini</a:t>
            </a:r>
            <a:r>
              <a:rPr dirty="0" spc="-55"/>
              <a:t> </a:t>
            </a:r>
            <a:r>
              <a:rPr dirty="0"/>
              <a:t>–</a:t>
            </a:r>
            <a:r>
              <a:rPr dirty="0" spc="-20"/>
              <a:t> </a:t>
            </a:r>
            <a:r>
              <a:rPr dirty="0"/>
              <a:t>Convegno</a:t>
            </a:r>
            <a:r>
              <a:rPr dirty="0" spc="-60"/>
              <a:t> </a:t>
            </a:r>
            <a:r>
              <a:rPr dirty="0" spc="-10"/>
              <a:t>«Sostenibilità</a:t>
            </a:r>
            <a:r>
              <a:rPr dirty="0" spc="-60"/>
              <a:t> </a:t>
            </a:r>
            <a:r>
              <a:rPr dirty="0"/>
              <a:t>e</a:t>
            </a:r>
            <a:r>
              <a:rPr dirty="0" spc="-25"/>
              <a:t> </a:t>
            </a:r>
            <a:r>
              <a:rPr dirty="0"/>
              <a:t>Business</a:t>
            </a:r>
            <a:r>
              <a:rPr dirty="0" spc="-20"/>
              <a:t> </a:t>
            </a:r>
            <a:r>
              <a:rPr dirty="0"/>
              <a:t>Continuity</a:t>
            </a:r>
            <a:r>
              <a:rPr dirty="0" spc="-50"/>
              <a:t> </a:t>
            </a:r>
            <a:r>
              <a:rPr dirty="0" spc="-10"/>
              <a:t>(AISL_O)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-1"/>
            <a:ext cx="18003520" cy="10287000"/>
          </a:xfrm>
          <a:custGeom>
            <a:avLst/>
            <a:gdLst/>
            <a:ahLst/>
            <a:cxnLst/>
            <a:rect l="l" t="t" r="r" b="b"/>
            <a:pathLst>
              <a:path w="18003520" h="10287000">
                <a:moveTo>
                  <a:pt x="0" y="10287000"/>
                </a:moveTo>
                <a:lnTo>
                  <a:pt x="18003012" y="10287000"/>
                </a:lnTo>
                <a:lnTo>
                  <a:pt x="18003012" y="0"/>
                </a:lnTo>
                <a:lnTo>
                  <a:pt x="0" y="0"/>
                </a:lnTo>
                <a:lnTo>
                  <a:pt x="0" y="10287000"/>
                </a:lnTo>
                <a:close/>
              </a:path>
            </a:pathLst>
          </a:custGeom>
          <a:solidFill>
            <a:srgbClr val="F1F5F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/>
          <p:nvPr/>
        </p:nvSpPr>
        <p:spPr>
          <a:xfrm>
            <a:off x="18287390" y="-1"/>
            <a:ext cx="635" cy="10287000"/>
          </a:xfrm>
          <a:custGeom>
            <a:avLst/>
            <a:gdLst/>
            <a:ahLst/>
            <a:cxnLst/>
            <a:rect l="l" t="t" r="r" b="b"/>
            <a:pathLst>
              <a:path w="634" h="10287000">
                <a:moveTo>
                  <a:pt x="0" y="10287000"/>
                </a:moveTo>
                <a:lnTo>
                  <a:pt x="609" y="10287000"/>
                </a:lnTo>
                <a:lnTo>
                  <a:pt x="609" y="0"/>
                </a:lnTo>
                <a:lnTo>
                  <a:pt x="0" y="0"/>
                </a:lnTo>
                <a:lnTo>
                  <a:pt x="0" y="10287000"/>
                </a:lnTo>
                <a:close/>
              </a:path>
            </a:pathLst>
          </a:custGeom>
          <a:solidFill>
            <a:srgbClr val="F1F5F8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4968" y="0"/>
            <a:ext cx="18002250" cy="10258041"/>
          </a:xfrm>
          <a:prstGeom prst="rect">
            <a:avLst/>
          </a:prstGeom>
        </p:spPr>
      </p:pic>
      <p:sp>
        <p:nvSpPr>
          <p:cNvPr id="5" name="object 5" descr=""/>
          <p:cNvSpPr txBox="1"/>
          <p:nvPr/>
        </p:nvSpPr>
        <p:spPr>
          <a:xfrm>
            <a:off x="113487" y="-57150"/>
            <a:ext cx="8318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50">
                <a:latin typeface="Calibri"/>
                <a:cs typeface="Calibri"/>
              </a:rPr>
              <a:t>I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6" name="object 6" descr=""/>
          <p:cNvGrpSpPr/>
          <p:nvPr/>
        </p:nvGrpSpPr>
        <p:grpSpPr>
          <a:xfrm>
            <a:off x="801623" y="-3"/>
            <a:ext cx="17485995" cy="10287000"/>
            <a:chOff x="801623" y="-3"/>
            <a:chExt cx="17485995" cy="10287000"/>
          </a:xfrm>
        </p:grpSpPr>
        <p:sp>
          <p:nvSpPr>
            <p:cNvPr id="7" name="object 7" descr=""/>
            <p:cNvSpPr/>
            <p:nvPr/>
          </p:nvSpPr>
          <p:spPr>
            <a:xfrm>
              <a:off x="18003011" y="-3"/>
              <a:ext cx="284480" cy="10287000"/>
            </a:xfrm>
            <a:custGeom>
              <a:avLst/>
              <a:gdLst/>
              <a:ahLst/>
              <a:cxnLst/>
              <a:rect l="l" t="t" r="r" b="b"/>
              <a:pathLst>
                <a:path w="284480" h="10287000">
                  <a:moveTo>
                    <a:pt x="284378" y="0"/>
                  </a:moveTo>
                  <a:lnTo>
                    <a:pt x="0" y="0"/>
                  </a:lnTo>
                  <a:lnTo>
                    <a:pt x="0" y="10287000"/>
                  </a:lnTo>
                  <a:lnTo>
                    <a:pt x="284378" y="10287000"/>
                  </a:lnTo>
                  <a:lnTo>
                    <a:pt x="284378" y="0"/>
                  </a:lnTo>
                  <a:close/>
                </a:path>
              </a:pathLst>
            </a:custGeom>
            <a:solidFill>
              <a:srgbClr val="D92A0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1623" y="1700783"/>
              <a:ext cx="9638538" cy="1245870"/>
            </a:xfrm>
            <a:prstGeom prst="rect">
              <a:avLst/>
            </a:prstGeom>
          </p:spPr>
        </p:pic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3070732" y="336677"/>
            <a:ext cx="11262360" cy="512445"/>
          </a:xfrm>
          <a:prstGeom prst="rect"/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3925"/>
              </a:lnSpc>
              <a:tabLst>
                <a:tab pos="670560" algn="l"/>
                <a:tab pos="3776979" algn="l"/>
                <a:tab pos="4497705" algn="l"/>
                <a:tab pos="8122920" algn="l"/>
                <a:tab pos="8844915" algn="l"/>
              </a:tabLst>
            </a:pPr>
            <a:r>
              <a:rPr dirty="0" sz="3600" spc="135">
                <a:solidFill>
                  <a:srgbClr val="FFFFFF"/>
                </a:solidFill>
              </a:rPr>
              <a:t>IL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90">
                <a:solidFill>
                  <a:srgbClr val="FFFFFF"/>
                </a:solidFill>
              </a:rPr>
              <a:t>CONCETTO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135">
                <a:solidFill>
                  <a:srgbClr val="FFFFFF"/>
                </a:solidFill>
              </a:rPr>
              <a:t>DI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95">
                <a:solidFill>
                  <a:srgbClr val="FFFFFF"/>
                </a:solidFill>
              </a:rPr>
              <a:t>CONTINUITA’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150">
                <a:solidFill>
                  <a:srgbClr val="FFFFFF"/>
                </a:solidFill>
              </a:rPr>
              <a:t>DI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80">
                <a:solidFill>
                  <a:srgbClr val="FFFFFF"/>
                </a:solidFill>
              </a:rPr>
              <a:t>IMPRESA</a:t>
            </a:r>
            <a:endParaRPr sz="3600"/>
          </a:p>
        </p:txBody>
      </p:sp>
      <p:sp>
        <p:nvSpPr>
          <p:cNvPr id="10" name="object 10" descr=""/>
          <p:cNvSpPr txBox="1"/>
          <p:nvPr/>
        </p:nvSpPr>
        <p:spPr>
          <a:xfrm>
            <a:off x="802386" y="1701545"/>
            <a:ext cx="9650730" cy="1245235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5715" rIns="0" bIns="0" rtlCol="0" vert="horz">
            <a:spAutoFit/>
          </a:bodyPr>
          <a:lstStyle/>
          <a:p>
            <a:pPr algn="just" marL="34925">
              <a:lnSpc>
                <a:spcPct val="100000"/>
              </a:lnSpc>
              <a:spcBef>
                <a:spcPts val="45"/>
              </a:spcBef>
            </a:pP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continuità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aziendale</a:t>
            </a:r>
            <a:r>
              <a:rPr dirty="0" sz="2000" spc="-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è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il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presupposto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base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al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quale,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nella</a:t>
            </a:r>
            <a:r>
              <a:rPr dirty="0" sz="2000" spc="-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redazione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bilancio, </a:t>
            </a:r>
            <a:r>
              <a:rPr dirty="0" sz="2000" i="1">
                <a:latin typeface="Arial"/>
                <a:cs typeface="Arial"/>
              </a:rPr>
              <a:t>l'impresa</a:t>
            </a:r>
            <a:r>
              <a:rPr dirty="0" sz="2000" spc="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viene</a:t>
            </a:r>
            <a:r>
              <a:rPr dirty="0" sz="2000" spc="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normalmente</a:t>
            </a:r>
            <a:r>
              <a:rPr dirty="0" sz="2000" spc="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considerata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grado</a:t>
            </a:r>
            <a:r>
              <a:rPr dirty="0" sz="2000" spc="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continuare</a:t>
            </a:r>
            <a:r>
              <a:rPr dirty="0" sz="2000" spc="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svolgere</a:t>
            </a:r>
            <a:r>
              <a:rPr dirty="0" sz="2000" spc="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3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propria </a:t>
            </a:r>
            <a:r>
              <a:rPr dirty="0" sz="2000" i="1">
                <a:latin typeface="Arial"/>
                <a:cs typeface="Arial"/>
              </a:rPr>
              <a:t>attività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un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prevedibile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futuro.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11" name="object 11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01623" y="3870959"/>
            <a:ext cx="9550145" cy="1244345"/>
          </a:xfrm>
          <a:prstGeom prst="rect">
            <a:avLst/>
          </a:prstGeom>
        </p:spPr>
      </p:pic>
      <p:sp>
        <p:nvSpPr>
          <p:cNvPr id="12" name="object 12" descr=""/>
          <p:cNvSpPr txBox="1"/>
          <p:nvPr/>
        </p:nvSpPr>
        <p:spPr>
          <a:xfrm>
            <a:off x="802386" y="3871721"/>
            <a:ext cx="9549765" cy="1243965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4445" rIns="0" bIns="0" rtlCol="0" vert="horz">
            <a:spAutoFit/>
          </a:bodyPr>
          <a:lstStyle/>
          <a:p>
            <a:pPr marL="34925" marR="29209">
              <a:lnSpc>
                <a:spcPct val="100000"/>
              </a:lnSpc>
              <a:spcBef>
                <a:spcPts val="35"/>
              </a:spcBef>
            </a:pPr>
            <a:r>
              <a:rPr dirty="0" sz="2000" i="1">
                <a:latin typeface="Arial"/>
                <a:cs typeface="Arial"/>
              </a:rPr>
              <a:t>Il</a:t>
            </a:r>
            <a:r>
              <a:rPr dirty="0" sz="2000" spc="1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legislatore</a:t>
            </a:r>
            <a:r>
              <a:rPr dirty="0" sz="2000" spc="1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non</a:t>
            </a:r>
            <a:r>
              <a:rPr dirty="0" sz="2000" spc="1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dà</a:t>
            </a:r>
            <a:r>
              <a:rPr dirty="0" sz="2000" spc="1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alcuna</a:t>
            </a:r>
            <a:r>
              <a:rPr dirty="0" sz="2000" spc="1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definizione</a:t>
            </a:r>
            <a:r>
              <a:rPr dirty="0" sz="2000" spc="1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continuità</a:t>
            </a:r>
            <a:r>
              <a:rPr dirty="0" sz="2000" spc="1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aziendale,</a:t>
            </a:r>
            <a:r>
              <a:rPr dirty="0" sz="2000" spc="1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né</a:t>
            </a:r>
            <a:r>
              <a:rPr dirty="0" sz="2000" spc="1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dà</a:t>
            </a:r>
            <a:r>
              <a:rPr dirty="0" sz="2000" spc="1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indicazioni</a:t>
            </a:r>
            <a:r>
              <a:rPr dirty="0" sz="2000" spc="145" i="1">
                <a:latin typeface="Arial"/>
                <a:cs typeface="Arial"/>
              </a:rPr>
              <a:t> </a:t>
            </a:r>
            <a:r>
              <a:rPr dirty="0" sz="2000" spc="-25" i="1">
                <a:latin typeface="Arial"/>
                <a:cs typeface="Arial"/>
              </a:rPr>
              <a:t>in </a:t>
            </a:r>
            <a:r>
              <a:rPr dirty="0" sz="2000" i="1">
                <a:latin typeface="Arial"/>
                <a:cs typeface="Arial"/>
              </a:rPr>
              <a:t>merito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al</a:t>
            </a:r>
            <a:r>
              <a:rPr dirty="0" sz="2000" spc="-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suo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accertamento;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3" name="object 13" descr=""/>
          <p:cNvGrpSpPr/>
          <p:nvPr/>
        </p:nvGrpSpPr>
        <p:grpSpPr>
          <a:xfrm>
            <a:off x="743712" y="1699260"/>
            <a:ext cx="16954500" cy="5731510"/>
            <a:chOff x="743712" y="1699260"/>
            <a:chExt cx="16954500" cy="5731510"/>
          </a:xfrm>
        </p:grpSpPr>
        <p:pic>
          <p:nvPicPr>
            <p:cNvPr id="14" name="object 14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87468" y="3099816"/>
              <a:ext cx="762762" cy="610362"/>
            </a:xfrm>
            <a:prstGeom prst="rect">
              <a:avLst/>
            </a:prstGeom>
          </p:spPr>
        </p:pic>
        <p:sp>
          <p:nvSpPr>
            <p:cNvPr id="15" name="object 15" descr=""/>
            <p:cNvSpPr/>
            <p:nvPr/>
          </p:nvSpPr>
          <p:spPr>
            <a:xfrm>
              <a:off x="4888229" y="3100577"/>
              <a:ext cx="762000" cy="609600"/>
            </a:xfrm>
            <a:custGeom>
              <a:avLst/>
              <a:gdLst/>
              <a:ahLst/>
              <a:cxnLst/>
              <a:rect l="l" t="t" r="r" b="b"/>
              <a:pathLst>
                <a:path w="762000" h="609600">
                  <a:moveTo>
                    <a:pt x="0" y="304800"/>
                  </a:moveTo>
                  <a:lnTo>
                    <a:pt x="190500" y="304800"/>
                  </a:lnTo>
                  <a:lnTo>
                    <a:pt x="190500" y="0"/>
                  </a:lnTo>
                  <a:lnTo>
                    <a:pt x="571500" y="0"/>
                  </a:lnTo>
                  <a:lnTo>
                    <a:pt x="571500" y="304800"/>
                  </a:lnTo>
                  <a:lnTo>
                    <a:pt x="762000" y="304800"/>
                  </a:lnTo>
                  <a:lnTo>
                    <a:pt x="381000" y="609600"/>
                  </a:lnTo>
                  <a:lnTo>
                    <a:pt x="0" y="304800"/>
                  </a:lnTo>
                  <a:close/>
                </a:path>
              </a:pathLst>
            </a:custGeom>
            <a:ln w="25908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6" name="object 1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71288" y="5320283"/>
              <a:ext cx="762762" cy="610362"/>
            </a:xfrm>
            <a:prstGeom prst="rect">
              <a:avLst/>
            </a:prstGeom>
          </p:spPr>
        </p:pic>
        <p:sp>
          <p:nvSpPr>
            <p:cNvPr id="17" name="object 17" descr=""/>
            <p:cNvSpPr/>
            <p:nvPr/>
          </p:nvSpPr>
          <p:spPr>
            <a:xfrm>
              <a:off x="4972050" y="5321045"/>
              <a:ext cx="762000" cy="609600"/>
            </a:xfrm>
            <a:custGeom>
              <a:avLst/>
              <a:gdLst/>
              <a:ahLst/>
              <a:cxnLst/>
              <a:rect l="l" t="t" r="r" b="b"/>
              <a:pathLst>
                <a:path w="762000" h="609600">
                  <a:moveTo>
                    <a:pt x="0" y="304800"/>
                  </a:moveTo>
                  <a:lnTo>
                    <a:pt x="190500" y="304800"/>
                  </a:lnTo>
                  <a:lnTo>
                    <a:pt x="190500" y="0"/>
                  </a:lnTo>
                  <a:lnTo>
                    <a:pt x="571500" y="0"/>
                  </a:lnTo>
                  <a:lnTo>
                    <a:pt x="571500" y="304800"/>
                  </a:lnTo>
                  <a:lnTo>
                    <a:pt x="762000" y="304800"/>
                  </a:lnTo>
                  <a:lnTo>
                    <a:pt x="381000" y="609600"/>
                  </a:lnTo>
                  <a:lnTo>
                    <a:pt x="0" y="304800"/>
                  </a:lnTo>
                  <a:close/>
                </a:path>
              </a:pathLst>
            </a:custGeom>
            <a:ln w="25908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561064" y="1699260"/>
              <a:ext cx="6137147" cy="5727192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43712" y="6137148"/>
              <a:ext cx="9665969" cy="1293114"/>
            </a:xfrm>
            <a:prstGeom prst="rect">
              <a:avLst/>
            </a:prstGeom>
          </p:spPr>
        </p:pic>
      </p:grpSp>
      <p:sp>
        <p:nvSpPr>
          <p:cNvPr id="20" name="object 20" descr=""/>
          <p:cNvSpPr txBox="1"/>
          <p:nvPr/>
        </p:nvSpPr>
        <p:spPr>
          <a:xfrm>
            <a:off x="744473" y="6137909"/>
            <a:ext cx="9665335" cy="1292860"/>
          </a:xfrm>
          <a:prstGeom prst="rect">
            <a:avLst/>
          </a:prstGeom>
          <a:ln w="25907">
            <a:solidFill>
              <a:srgbClr val="4F81BC"/>
            </a:solidFill>
          </a:ln>
        </p:spPr>
        <p:txBody>
          <a:bodyPr wrap="square" lIns="0" tIns="38100" rIns="0" bIns="0" rtlCol="0" vert="horz">
            <a:spAutoFit/>
          </a:bodyPr>
          <a:lstStyle/>
          <a:p>
            <a:pPr algn="just" marL="90170" marR="85090">
              <a:lnSpc>
                <a:spcPct val="100000"/>
              </a:lnSpc>
              <a:spcBef>
                <a:spcPts val="300"/>
              </a:spcBef>
            </a:pPr>
            <a:r>
              <a:rPr dirty="0" sz="2000" i="1">
                <a:latin typeface="Arial"/>
                <a:cs typeface="Arial"/>
              </a:rPr>
              <a:t>Il</a:t>
            </a:r>
            <a:r>
              <a:rPr dirty="0" sz="2000" spc="-1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concetto</a:t>
            </a:r>
            <a:r>
              <a:rPr dirty="0" sz="2000" spc="-1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-1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continuità</a:t>
            </a:r>
            <a:r>
              <a:rPr dirty="0" sz="2000" spc="-1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aziendale,</a:t>
            </a:r>
            <a:r>
              <a:rPr dirty="0" sz="2000" spc="-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infatti</a:t>
            </a:r>
            <a:r>
              <a:rPr dirty="0" sz="2000" spc="-1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ha</a:t>
            </a:r>
            <a:r>
              <a:rPr dirty="0" sz="2000" spc="-1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una</a:t>
            </a:r>
            <a:r>
              <a:rPr dirty="0" sz="2000" spc="-1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matrice</a:t>
            </a:r>
            <a:r>
              <a:rPr dirty="0" sz="2000" spc="-1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economico</a:t>
            </a:r>
            <a:r>
              <a:rPr dirty="0" sz="2000" spc="-5" i="1">
                <a:latin typeface="Arial"/>
                <a:cs typeface="Arial"/>
              </a:rPr>
              <a:t>  </a:t>
            </a:r>
            <a:r>
              <a:rPr dirty="0" sz="2000" spc="-10" i="1">
                <a:latin typeface="Arial"/>
                <a:cs typeface="Arial"/>
              </a:rPr>
              <a:t>aziendale, </a:t>
            </a:r>
            <a:r>
              <a:rPr dirty="0" sz="2000" i="1">
                <a:latin typeface="Arial"/>
                <a:cs typeface="Arial"/>
              </a:rPr>
              <a:t>identificabile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quella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attitudine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dell’impresa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ad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operare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una</a:t>
            </a:r>
            <a:r>
              <a:rPr dirty="0" sz="2000" spc="-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situazione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normale </a:t>
            </a:r>
            <a:r>
              <a:rPr dirty="0" sz="2000" i="1">
                <a:latin typeface="Arial"/>
                <a:cs typeface="Arial"/>
              </a:rPr>
              <a:t>funzionamento,</a:t>
            </a:r>
            <a:r>
              <a:rPr dirty="0" sz="2000" spc="-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una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prospettiva</a:t>
            </a:r>
            <a:r>
              <a:rPr dirty="0" sz="2000" spc="-6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temporale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almeno</a:t>
            </a:r>
            <a:r>
              <a:rPr dirty="0" sz="2000" spc="-2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un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esercizio.</a:t>
            </a:r>
            <a:endParaRPr sz="2000">
              <a:latin typeface="Arial"/>
              <a:cs typeface="Arial"/>
            </a:endParaRPr>
          </a:p>
        </p:txBody>
      </p:sp>
      <p:sp>
        <p:nvSpPr>
          <p:cNvPr id="21" name="object 21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13004" rIns="0" bIns="0" rtlCol="0" vert="horz">
            <a:spAutoFit/>
          </a:bodyPr>
          <a:lstStyle/>
          <a:p>
            <a:pPr marL="861060">
              <a:lnSpc>
                <a:spcPts val="1810"/>
              </a:lnSpc>
            </a:pPr>
            <a:r>
              <a:rPr dirty="0"/>
              <a:t>20</a:t>
            </a:r>
            <a:r>
              <a:rPr dirty="0" spc="-30"/>
              <a:t> </a:t>
            </a:r>
            <a:r>
              <a:rPr dirty="0"/>
              <a:t>ottobre</a:t>
            </a:r>
            <a:r>
              <a:rPr dirty="0" spc="-40"/>
              <a:t> </a:t>
            </a:r>
            <a:r>
              <a:rPr dirty="0"/>
              <a:t>2025</a:t>
            </a:r>
            <a:r>
              <a:rPr dirty="0" spc="-25"/>
              <a:t> </a:t>
            </a:r>
            <a:r>
              <a:rPr dirty="0"/>
              <a:t>Roma</a:t>
            </a:r>
            <a:r>
              <a:rPr dirty="0" spc="-15"/>
              <a:t> </a:t>
            </a:r>
            <a:r>
              <a:rPr dirty="0" spc="-10"/>
              <a:t>Palazzo</a:t>
            </a:r>
            <a:r>
              <a:rPr dirty="0" spc="-45"/>
              <a:t> </a:t>
            </a:r>
            <a:r>
              <a:rPr dirty="0" spc="-10"/>
              <a:t>Valentini</a:t>
            </a:r>
            <a:r>
              <a:rPr dirty="0" spc="-40"/>
              <a:t> </a:t>
            </a:r>
            <a:r>
              <a:rPr dirty="0"/>
              <a:t>–</a:t>
            </a:r>
            <a:r>
              <a:rPr dirty="0" spc="-25"/>
              <a:t> </a:t>
            </a:r>
            <a:r>
              <a:rPr dirty="0"/>
              <a:t>Convegno</a:t>
            </a:r>
            <a:r>
              <a:rPr dirty="0" spc="-60"/>
              <a:t> </a:t>
            </a:r>
            <a:r>
              <a:rPr dirty="0" spc="-10"/>
              <a:t>«Sostenibilità</a:t>
            </a:r>
            <a:r>
              <a:rPr dirty="0" spc="-60"/>
              <a:t> </a:t>
            </a:r>
            <a:r>
              <a:rPr dirty="0"/>
              <a:t>e</a:t>
            </a:r>
            <a:r>
              <a:rPr dirty="0" spc="-20"/>
              <a:t> </a:t>
            </a:r>
            <a:r>
              <a:rPr dirty="0"/>
              <a:t>Business</a:t>
            </a:r>
            <a:r>
              <a:rPr dirty="0" spc="-45"/>
              <a:t> </a:t>
            </a:r>
            <a:r>
              <a:rPr dirty="0"/>
              <a:t>Continuity</a:t>
            </a:r>
            <a:r>
              <a:rPr dirty="0" spc="-50"/>
              <a:t> </a:t>
            </a:r>
            <a:r>
              <a:rPr dirty="0" spc="-10"/>
              <a:t>(AISL_O)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18003012" cy="10287000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-12700" y="-27940"/>
            <a:ext cx="8318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50">
                <a:latin typeface="Calibri"/>
                <a:cs typeface="Calibri"/>
              </a:rPr>
              <a:t>I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1178052" y="-3"/>
            <a:ext cx="17109440" cy="10287000"/>
            <a:chOff x="1178052" y="-3"/>
            <a:chExt cx="17109440" cy="10287000"/>
          </a:xfrm>
        </p:grpSpPr>
        <p:sp>
          <p:nvSpPr>
            <p:cNvPr id="5" name="object 5" descr=""/>
            <p:cNvSpPr/>
            <p:nvPr/>
          </p:nvSpPr>
          <p:spPr>
            <a:xfrm>
              <a:off x="18003012" y="-3"/>
              <a:ext cx="284480" cy="10287000"/>
            </a:xfrm>
            <a:custGeom>
              <a:avLst/>
              <a:gdLst/>
              <a:ahLst/>
              <a:cxnLst/>
              <a:rect l="l" t="t" r="r" b="b"/>
              <a:pathLst>
                <a:path w="284480" h="10287000">
                  <a:moveTo>
                    <a:pt x="284378" y="0"/>
                  </a:moveTo>
                  <a:lnTo>
                    <a:pt x="0" y="0"/>
                  </a:lnTo>
                  <a:lnTo>
                    <a:pt x="0" y="10287000"/>
                  </a:lnTo>
                  <a:lnTo>
                    <a:pt x="284378" y="10287000"/>
                  </a:lnTo>
                  <a:lnTo>
                    <a:pt x="284378" y="0"/>
                  </a:lnTo>
                  <a:close/>
                </a:path>
              </a:pathLst>
            </a:custGeom>
            <a:solidFill>
              <a:srgbClr val="D92A0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78052" y="1967483"/>
              <a:ext cx="9544050" cy="1323594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070732" y="336677"/>
            <a:ext cx="11262360" cy="512445"/>
          </a:xfrm>
          <a:prstGeom prst="rect"/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3925"/>
              </a:lnSpc>
              <a:tabLst>
                <a:tab pos="670560" algn="l"/>
                <a:tab pos="3776979" algn="l"/>
                <a:tab pos="4497705" algn="l"/>
                <a:tab pos="8122920" algn="l"/>
                <a:tab pos="8844915" algn="l"/>
              </a:tabLst>
            </a:pPr>
            <a:r>
              <a:rPr dirty="0" sz="3600" spc="135">
                <a:solidFill>
                  <a:srgbClr val="FFFFFF"/>
                </a:solidFill>
              </a:rPr>
              <a:t>IL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90">
                <a:solidFill>
                  <a:srgbClr val="FFFFFF"/>
                </a:solidFill>
              </a:rPr>
              <a:t>CONCETTO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135">
                <a:solidFill>
                  <a:srgbClr val="FFFFFF"/>
                </a:solidFill>
              </a:rPr>
              <a:t>DI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95">
                <a:solidFill>
                  <a:srgbClr val="FFFFFF"/>
                </a:solidFill>
              </a:rPr>
              <a:t>CONTINUITA’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150">
                <a:solidFill>
                  <a:srgbClr val="FFFFFF"/>
                </a:solidFill>
              </a:rPr>
              <a:t>DI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80">
                <a:solidFill>
                  <a:srgbClr val="FFFFFF"/>
                </a:solidFill>
              </a:rPr>
              <a:t>IMPRESA</a:t>
            </a:r>
            <a:endParaRPr sz="3600"/>
          </a:p>
        </p:txBody>
      </p:sp>
      <p:sp>
        <p:nvSpPr>
          <p:cNvPr id="8" name="object 8" descr=""/>
          <p:cNvSpPr txBox="1"/>
          <p:nvPr/>
        </p:nvSpPr>
        <p:spPr>
          <a:xfrm>
            <a:off x="1178813" y="1968245"/>
            <a:ext cx="9543415" cy="1323340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7465" rIns="0" bIns="0" rtlCol="0" vert="horz">
            <a:spAutoFit/>
          </a:bodyPr>
          <a:lstStyle/>
          <a:p>
            <a:pPr algn="just" marL="35560" marR="27940">
              <a:lnSpc>
                <a:spcPct val="100000"/>
              </a:lnSpc>
              <a:spcBef>
                <a:spcPts val="295"/>
              </a:spcBef>
            </a:pPr>
            <a:r>
              <a:rPr dirty="0" sz="2000" i="1">
                <a:latin typeface="Arial"/>
                <a:cs typeface="Arial"/>
              </a:rPr>
              <a:t>Per</a:t>
            </a:r>
            <a:r>
              <a:rPr dirty="0" sz="2000" spc="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effettuare</a:t>
            </a:r>
            <a:r>
              <a:rPr dirty="0" sz="2000" spc="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verifica</a:t>
            </a:r>
            <a:r>
              <a:rPr dirty="0" sz="2000" spc="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della</a:t>
            </a:r>
            <a:r>
              <a:rPr dirty="0" sz="2000" spc="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continuità</a:t>
            </a:r>
            <a:r>
              <a:rPr dirty="0" sz="2000" spc="5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aziendale,</a:t>
            </a:r>
            <a:r>
              <a:rPr dirty="0" sz="2000" spc="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il</a:t>
            </a:r>
            <a:r>
              <a:rPr dirty="0" sz="2000" spc="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revisore</a:t>
            </a:r>
            <a:r>
              <a:rPr dirty="0" sz="2000" spc="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legale</a:t>
            </a:r>
            <a:r>
              <a:rPr dirty="0" sz="2000" spc="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utilizza</a:t>
            </a:r>
            <a:r>
              <a:rPr dirty="0" sz="2000" spc="6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diverse </a:t>
            </a:r>
            <a:r>
              <a:rPr dirty="0" sz="2000" i="1">
                <a:latin typeface="Arial"/>
                <a:cs typeface="Arial"/>
              </a:rPr>
              <a:t>tecniche</a:t>
            </a:r>
            <a:r>
              <a:rPr dirty="0" sz="2000" spc="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analisi,</a:t>
            </a:r>
            <a:r>
              <a:rPr dirty="0" sz="2000" spc="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come</a:t>
            </a:r>
            <a:r>
              <a:rPr dirty="0" sz="2000" spc="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l'analisi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delle</a:t>
            </a:r>
            <a:r>
              <a:rPr dirty="0" sz="2000" spc="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tendenze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storiche,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l'analisi</a:t>
            </a:r>
            <a:r>
              <a:rPr dirty="0" sz="2000" spc="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dei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flussi</a:t>
            </a:r>
            <a:r>
              <a:rPr dirty="0" sz="2000" spc="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cassa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l'analisi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della</a:t>
            </a:r>
            <a:r>
              <a:rPr dirty="0" sz="2000" spc="-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struttura</a:t>
            </a:r>
            <a:r>
              <a:rPr dirty="0" sz="2000" spc="-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finanziaria</a:t>
            </a:r>
            <a:r>
              <a:rPr dirty="0" sz="2000" spc="-5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dell'impresa.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9" name="object 9" descr=""/>
          <p:cNvGrpSpPr/>
          <p:nvPr/>
        </p:nvGrpSpPr>
        <p:grpSpPr>
          <a:xfrm>
            <a:off x="1016508" y="1965960"/>
            <a:ext cx="16586200" cy="4015740"/>
            <a:chOff x="1016508" y="1965960"/>
            <a:chExt cx="16586200" cy="4015740"/>
          </a:xfrm>
        </p:grpSpPr>
        <p:pic>
          <p:nvPicPr>
            <p:cNvPr id="10" name="object 10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65051" y="1965960"/>
              <a:ext cx="6137148" cy="4015740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16508" y="4831080"/>
              <a:ext cx="9544050" cy="1015746"/>
            </a:xfrm>
            <a:prstGeom prst="rect">
              <a:avLst/>
            </a:prstGeom>
          </p:spPr>
        </p:pic>
      </p:grpSp>
      <p:sp>
        <p:nvSpPr>
          <p:cNvPr id="12" name="object 12" descr=""/>
          <p:cNvSpPr txBox="1"/>
          <p:nvPr/>
        </p:nvSpPr>
        <p:spPr>
          <a:xfrm>
            <a:off x="1017269" y="4831841"/>
            <a:ext cx="9543415" cy="1015365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38735" rIns="0" bIns="0" rtlCol="0" vert="horz">
            <a:spAutoFit/>
          </a:bodyPr>
          <a:lstStyle/>
          <a:p>
            <a:pPr marL="34925" marR="26670">
              <a:lnSpc>
                <a:spcPct val="100000"/>
              </a:lnSpc>
              <a:spcBef>
                <a:spcPts val="305"/>
              </a:spcBef>
              <a:tabLst>
                <a:tab pos="376555" algn="l"/>
                <a:tab pos="1550035" algn="l"/>
                <a:tab pos="1949450" algn="l"/>
                <a:tab pos="3293745" algn="l"/>
                <a:tab pos="4145915" algn="l"/>
                <a:tab pos="4417060" algn="l"/>
                <a:tab pos="4828540" algn="l"/>
                <a:tab pos="5494655" algn="l"/>
                <a:tab pos="5764530" algn="l"/>
                <a:tab pos="6953250" algn="l"/>
                <a:tab pos="7224395" algn="l"/>
                <a:tab pos="7564120" algn="l"/>
                <a:tab pos="8020050" algn="l"/>
                <a:tab pos="8289925" algn="l"/>
                <a:tab pos="9309735" algn="l"/>
              </a:tabLst>
            </a:pPr>
            <a:r>
              <a:rPr dirty="0" sz="2000" spc="-25" i="1">
                <a:latin typeface="Arial"/>
                <a:cs typeface="Arial"/>
              </a:rPr>
              <a:t>In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particolar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25" i="1">
                <a:latin typeface="Arial"/>
                <a:cs typeface="Arial"/>
              </a:rPr>
              <a:t>se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l’indicatore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20" i="1">
                <a:latin typeface="Arial"/>
                <a:cs typeface="Arial"/>
              </a:rPr>
              <a:t>DSCR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50" i="1">
                <a:latin typeface="Arial"/>
                <a:cs typeface="Arial"/>
              </a:rPr>
              <a:t>a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25" i="1">
                <a:latin typeface="Arial"/>
                <a:cs typeface="Arial"/>
              </a:rPr>
              <a:t>12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20" i="1">
                <a:latin typeface="Arial"/>
                <a:cs typeface="Arial"/>
              </a:rPr>
              <a:t>mesi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50" i="1">
                <a:latin typeface="Arial"/>
                <a:cs typeface="Arial"/>
              </a:rPr>
              <a:t>è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superiore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50" i="1">
                <a:latin typeface="Arial"/>
                <a:cs typeface="Arial"/>
              </a:rPr>
              <a:t>a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25" i="1">
                <a:latin typeface="Arial"/>
                <a:cs typeface="Arial"/>
              </a:rPr>
              <a:t>1,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25" i="1">
                <a:latin typeface="Arial"/>
                <a:cs typeface="Arial"/>
              </a:rPr>
              <a:t>ciò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50" i="1">
                <a:latin typeface="Arial"/>
                <a:cs typeface="Arial"/>
              </a:rPr>
              <a:t>è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10" i="1">
                <a:latin typeface="Arial"/>
                <a:cs typeface="Arial"/>
              </a:rPr>
              <a:t>sintomo</a:t>
            </a:r>
            <a:r>
              <a:rPr dirty="0" sz="2000" i="1">
                <a:latin typeface="Arial"/>
                <a:cs typeface="Arial"/>
              </a:rPr>
              <a:t>	</a:t>
            </a:r>
            <a:r>
              <a:rPr dirty="0" sz="2000" spc="-25" i="1">
                <a:latin typeface="Arial"/>
                <a:cs typeface="Arial"/>
              </a:rPr>
              <a:t>di </a:t>
            </a:r>
            <a:r>
              <a:rPr dirty="0" sz="2000" i="1">
                <a:latin typeface="Arial"/>
                <a:cs typeface="Arial"/>
              </a:rPr>
              <a:t>sostenibilità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dei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debiti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finanziari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nei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12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mesi</a:t>
            </a:r>
            <a:r>
              <a:rPr dirty="0" sz="2000" spc="-3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successivi.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3" name="object 13" descr=""/>
          <p:cNvGrpSpPr/>
          <p:nvPr/>
        </p:nvGrpSpPr>
        <p:grpSpPr>
          <a:xfrm>
            <a:off x="5340096" y="3537203"/>
            <a:ext cx="788035" cy="635635"/>
            <a:chOff x="5340096" y="3537203"/>
            <a:chExt cx="788035" cy="635635"/>
          </a:xfrm>
        </p:grpSpPr>
        <p:pic>
          <p:nvPicPr>
            <p:cNvPr id="14" name="object 14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352288" y="3549395"/>
              <a:ext cx="762762" cy="610362"/>
            </a:xfrm>
            <a:prstGeom prst="rect">
              <a:avLst/>
            </a:prstGeom>
          </p:spPr>
        </p:pic>
        <p:sp>
          <p:nvSpPr>
            <p:cNvPr id="15" name="object 15" descr=""/>
            <p:cNvSpPr/>
            <p:nvPr/>
          </p:nvSpPr>
          <p:spPr>
            <a:xfrm>
              <a:off x="5353050" y="3550157"/>
              <a:ext cx="762000" cy="609600"/>
            </a:xfrm>
            <a:custGeom>
              <a:avLst/>
              <a:gdLst/>
              <a:ahLst/>
              <a:cxnLst/>
              <a:rect l="l" t="t" r="r" b="b"/>
              <a:pathLst>
                <a:path w="762000" h="609600">
                  <a:moveTo>
                    <a:pt x="0" y="304800"/>
                  </a:moveTo>
                  <a:lnTo>
                    <a:pt x="190500" y="304800"/>
                  </a:lnTo>
                  <a:lnTo>
                    <a:pt x="190500" y="0"/>
                  </a:lnTo>
                  <a:lnTo>
                    <a:pt x="571500" y="0"/>
                  </a:lnTo>
                  <a:lnTo>
                    <a:pt x="571500" y="304800"/>
                  </a:lnTo>
                  <a:lnTo>
                    <a:pt x="762000" y="304800"/>
                  </a:lnTo>
                  <a:lnTo>
                    <a:pt x="381000" y="609600"/>
                  </a:lnTo>
                  <a:lnTo>
                    <a:pt x="0" y="304800"/>
                  </a:lnTo>
                  <a:close/>
                </a:path>
              </a:pathLst>
            </a:custGeom>
            <a:ln w="25908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6" name="object 16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963294">
              <a:lnSpc>
                <a:spcPts val="1810"/>
              </a:lnSpc>
            </a:pPr>
            <a:r>
              <a:rPr dirty="0"/>
              <a:t>20</a:t>
            </a:r>
            <a:r>
              <a:rPr dirty="0" spc="-30"/>
              <a:t> </a:t>
            </a:r>
            <a:r>
              <a:rPr dirty="0"/>
              <a:t>ottobre</a:t>
            </a:r>
            <a:r>
              <a:rPr dirty="0" spc="-45"/>
              <a:t> </a:t>
            </a:r>
            <a:r>
              <a:rPr dirty="0"/>
              <a:t>2025</a:t>
            </a:r>
            <a:r>
              <a:rPr dirty="0" spc="-25"/>
              <a:t> </a:t>
            </a:r>
            <a:r>
              <a:rPr dirty="0"/>
              <a:t>Roma</a:t>
            </a:r>
            <a:r>
              <a:rPr dirty="0" spc="-15"/>
              <a:t> </a:t>
            </a:r>
            <a:r>
              <a:rPr dirty="0" spc="-10"/>
              <a:t>Palazzo</a:t>
            </a:r>
            <a:r>
              <a:rPr dirty="0" spc="-45"/>
              <a:t> </a:t>
            </a:r>
            <a:r>
              <a:rPr dirty="0" spc="-10"/>
              <a:t>Valentini</a:t>
            </a:r>
            <a:r>
              <a:rPr dirty="0" spc="-45"/>
              <a:t> </a:t>
            </a:r>
            <a:r>
              <a:rPr dirty="0"/>
              <a:t>–</a:t>
            </a:r>
            <a:r>
              <a:rPr dirty="0" spc="-25"/>
              <a:t> </a:t>
            </a:r>
            <a:r>
              <a:rPr dirty="0"/>
              <a:t>Convegno</a:t>
            </a:r>
            <a:r>
              <a:rPr dirty="0" spc="-60"/>
              <a:t> </a:t>
            </a:r>
            <a:r>
              <a:rPr dirty="0" spc="-10"/>
              <a:t>«Sostenibilità</a:t>
            </a:r>
            <a:r>
              <a:rPr dirty="0" spc="-60"/>
              <a:t> </a:t>
            </a:r>
            <a:r>
              <a:rPr dirty="0"/>
              <a:t>e</a:t>
            </a:r>
            <a:r>
              <a:rPr dirty="0" spc="-30"/>
              <a:t> </a:t>
            </a:r>
            <a:r>
              <a:rPr dirty="0"/>
              <a:t>Business</a:t>
            </a:r>
            <a:r>
              <a:rPr dirty="0" spc="-20"/>
              <a:t> </a:t>
            </a:r>
            <a:r>
              <a:rPr dirty="0"/>
              <a:t>Continuity</a:t>
            </a:r>
            <a:r>
              <a:rPr dirty="0" spc="-50"/>
              <a:t> </a:t>
            </a:r>
            <a:r>
              <a:rPr dirty="0" spc="-10"/>
              <a:t>(AISL_O)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18003012" cy="10287000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-12700" y="-27940"/>
            <a:ext cx="8318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50" i="1">
                <a:latin typeface="Calibri"/>
                <a:cs typeface="Calibri"/>
              </a:rPr>
              <a:t>I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762000" y="-3"/>
            <a:ext cx="17526000" cy="10287000"/>
            <a:chOff x="762000" y="-3"/>
            <a:chExt cx="17526000" cy="10287000"/>
          </a:xfrm>
        </p:grpSpPr>
        <p:sp>
          <p:nvSpPr>
            <p:cNvPr id="5" name="object 5" descr=""/>
            <p:cNvSpPr/>
            <p:nvPr/>
          </p:nvSpPr>
          <p:spPr>
            <a:xfrm>
              <a:off x="18003012" y="-3"/>
              <a:ext cx="284480" cy="10287000"/>
            </a:xfrm>
            <a:custGeom>
              <a:avLst/>
              <a:gdLst/>
              <a:ahLst/>
              <a:cxnLst/>
              <a:rect l="l" t="t" r="r" b="b"/>
              <a:pathLst>
                <a:path w="284480" h="10287000">
                  <a:moveTo>
                    <a:pt x="284378" y="0"/>
                  </a:moveTo>
                  <a:lnTo>
                    <a:pt x="0" y="0"/>
                  </a:lnTo>
                  <a:lnTo>
                    <a:pt x="0" y="10287000"/>
                  </a:lnTo>
                  <a:lnTo>
                    <a:pt x="284378" y="10287000"/>
                  </a:lnTo>
                  <a:lnTo>
                    <a:pt x="284378" y="0"/>
                  </a:lnTo>
                  <a:close/>
                </a:path>
              </a:pathLst>
            </a:custGeom>
            <a:solidFill>
              <a:srgbClr val="D92A0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2000" y="2156460"/>
              <a:ext cx="8992362" cy="1550670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089774" y="489712"/>
            <a:ext cx="15618460" cy="512445"/>
          </a:xfrm>
          <a:prstGeom prst="rect"/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3925"/>
              </a:lnSpc>
              <a:tabLst>
                <a:tab pos="3573145" algn="l"/>
                <a:tab pos="5999480" algn="l"/>
                <a:tab pos="10497820" algn="l"/>
                <a:tab pos="15071725" algn="l"/>
              </a:tabLst>
            </a:pPr>
            <a:r>
              <a:rPr dirty="0" sz="3600" spc="300">
                <a:solidFill>
                  <a:srgbClr val="FFFFFF"/>
                </a:solidFill>
              </a:rPr>
              <a:t>DEFINIZIONE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280">
                <a:solidFill>
                  <a:srgbClr val="FFFFFF"/>
                </a:solidFill>
              </a:rPr>
              <a:t>ASSETTI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305">
                <a:solidFill>
                  <a:srgbClr val="FFFFFF"/>
                </a:solidFill>
              </a:rPr>
              <a:t>ORGANIZZATIVI,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305">
                <a:solidFill>
                  <a:srgbClr val="FFFFFF"/>
                </a:solidFill>
              </a:rPr>
              <a:t>AMMINISTRATIVI</a:t>
            </a:r>
            <a:r>
              <a:rPr dirty="0" sz="3600">
                <a:solidFill>
                  <a:srgbClr val="FFFFFF"/>
                </a:solidFill>
              </a:rPr>
              <a:t>	</a:t>
            </a:r>
            <a:r>
              <a:rPr dirty="0" sz="3600" spc="-50">
                <a:solidFill>
                  <a:srgbClr val="FFFFFF"/>
                </a:solidFill>
              </a:rPr>
              <a:t>E</a:t>
            </a:r>
            <a:endParaRPr sz="3600"/>
          </a:p>
        </p:txBody>
      </p:sp>
      <p:sp>
        <p:nvSpPr>
          <p:cNvPr id="8" name="object 8" descr=""/>
          <p:cNvSpPr txBox="1"/>
          <p:nvPr/>
        </p:nvSpPr>
        <p:spPr>
          <a:xfrm>
            <a:off x="7361046" y="1312672"/>
            <a:ext cx="2900680" cy="512445"/>
          </a:xfrm>
          <a:prstGeom prst="rect">
            <a:avLst/>
          </a:prstGeom>
          <a:solidFill>
            <a:srgbClr val="FF0000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3925"/>
              </a:lnSpc>
            </a:pPr>
            <a:r>
              <a:rPr dirty="0" sz="3600" spc="305" b="1">
                <a:solidFill>
                  <a:srgbClr val="FFFFFF"/>
                </a:solidFill>
                <a:latin typeface="Arial"/>
                <a:cs typeface="Arial"/>
              </a:rPr>
              <a:t>CONTABILI</a:t>
            </a:r>
            <a:endParaRPr sz="3600">
              <a:latin typeface="Arial"/>
              <a:cs typeface="Arial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762762" y="2157222"/>
            <a:ext cx="8991600" cy="1550035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4445" rIns="0" bIns="0" rtlCol="0" vert="horz">
            <a:spAutoFit/>
          </a:bodyPr>
          <a:lstStyle/>
          <a:p>
            <a:pPr algn="just" marL="34925" marR="26670">
              <a:lnSpc>
                <a:spcPct val="100000"/>
              </a:lnSpc>
              <a:spcBef>
                <a:spcPts val="35"/>
              </a:spcBef>
            </a:pPr>
            <a:r>
              <a:rPr dirty="0" u="sng" sz="20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L'assetto</a:t>
            </a:r>
            <a:r>
              <a:rPr dirty="0" u="sng" sz="2000" spc="114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organizzativo</a:t>
            </a:r>
            <a:r>
              <a:rPr dirty="0" u="sng" sz="2000" spc="85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comprende,</a:t>
            </a:r>
            <a:r>
              <a:rPr dirty="0" sz="2000" spc="10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oltre</a:t>
            </a:r>
            <a:r>
              <a:rPr dirty="0" sz="2000" spc="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alla</a:t>
            </a:r>
            <a:r>
              <a:rPr dirty="0" sz="2000" spc="1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struttura</a:t>
            </a:r>
            <a:r>
              <a:rPr dirty="0" sz="2000" spc="10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organizzativa</a:t>
            </a:r>
            <a:r>
              <a:rPr dirty="0" sz="2000" spc="11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9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base, </a:t>
            </a:r>
            <a:r>
              <a:rPr dirty="0" sz="2000" i="1">
                <a:latin typeface="Arial"/>
                <a:cs typeface="Arial"/>
              </a:rPr>
              <a:t>anche</a:t>
            </a:r>
            <a:r>
              <a:rPr dirty="0" sz="2000" spc="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</a:t>
            </a:r>
            <a:r>
              <a:rPr dirty="0" sz="2000" spc="8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sistemi/meccanismi</a:t>
            </a:r>
            <a:r>
              <a:rPr dirty="0" sz="2000" spc="10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operativi</a:t>
            </a:r>
            <a:r>
              <a:rPr dirty="0" sz="2000" spc="10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(ad</a:t>
            </a:r>
            <a:r>
              <a:rPr dirty="0" sz="2000" spc="10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esempio</a:t>
            </a:r>
            <a:r>
              <a:rPr dirty="0" sz="2000" spc="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sistema</a:t>
            </a:r>
            <a:r>
              <a:rPr dirty="0" sz="2000" spc="10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9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programmazione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4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controllo,</a:t>
            </a:r>
            <a:r>
              <a:rPr dirty="0" sz="2000" spc="4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5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valutazione</a:t>
            </a:r>
            <a:r>
              <a:rPr dirty="0" sz="2000" spc="5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delle</a:t>
            </a:r>
            <a:r>
              <a:rPr dirty="0" sz="2000" spc="4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prestazioni</a:t>
            </a:r>
            <a:r>
              <a:rPr dirty="0" sz="2000" spc="4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ecc.)</a:t>
            </a:r>
            <a:r>
              <a:rPr dirty="0" sz="2000" spc="4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nonchè</a:t>
            </a:r>
            <a:r>
              <a:rPr dirty="0" sz="2000" spc="5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ll</a:t>
            </a:r>
            <a:r>
              <a:rPr dirty="0" sz="2000" spc="5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sistema</a:t>
            </a:r>
            <a:r>
              <a:rPr dirty="0" sz="2000" spc="50" i="1">
                <a:latin typeface="Arial"/>
                <a:cs typeface="Arial"/>
              </a:rPr>
              <a:t>  </a:t>
            </a:r>
            <a:r>
              <a:rPr dirty="0" sz="2000" spc="-10" i="1">
                <a:latin typeface="Arial"/>
                <a:cs typeface="Arial"/>
              </a:rPr>
              <a:t>delle </a:t>
            </a:r>
            <a:r>
              <a:rPr dirty="0" sz="2000" i="1">
                <a:latin typeface="Arial"/>
                <a:cs typeface="Arial"/>
              </a:rPr>
              <a:t>deleghe</a:t>
            </a:r>
            <a:r>
              <a:rPr dirty="0" sz="2000" spc="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per</a:t>
            </a:r>
            <a:r>
              <a:rPr dirty="0" sz="2000" spc="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distribuzione</a:t>
            </a:r>
            <a:r>
              <a:rPr dirty="0" sz="2000" spc="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</a:t>
            </a:r>
            <a:r>
              <a:rPr dirty="0" sz="2000" spc="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potere</a:t>
            </a:r>
            <a:r>
              <a:rPr dirty="0" sz="2000" spc="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organizzativo</a:t>
            </a:r>
            <a:r>
              <a:rPr dirty="0" sz="2000" spc="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ed</a:t>
            </a:r>
            <a:r>
              <a:rPr dirty="0" sz="2000" spc="8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</a:t>
            </a:r>
            <a:r>
              <a:rPr dirty="0" sz="2000" spc="8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comportamenti</a:t>
            </a:r>
            <a:r>
              <a:rPr dirty="0" sz="2000" spc="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8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stili manageriali.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10" name="object 10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49808" y="4838700"/>
            <a:ext cx="8992362" cy="1552194"/>
          </a:xfrm>
          <a:prstGeom prst="rect">
            <a:avLst/>
          </a:prstGeom>
        </p:spPr>
      </p:pic>
      <p:sp>
        <p:nvSpPr>
          <p:cNvPr id="11" name="object 11" descr=""/>
          <p:cNvSpPr txBox="1"/>
          <p:nvPr/>
        </p:nvSpPr>
        <p:spPr>
          <a:xfrm>
            <a:off x="750569" y="4839461"/>
            <a:ext cx="8991600" cy="1551940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5080" rIns="0" bIns="0" rtlCol="0" vert="horz">
            <a:spAutoFit/>
          </a:bodyPr>
          <a:lstStyle/>
          <a:p>
            <a:pPr algn="just" marL="34290" marR="29209">
              <a:lnSpc>
                <a:spcPct val="100000"/>
              </a:lnSpc>
              <a:spcBef>
                <a:spcPts val="40"/>
              </a:spcBef>
            </a:pPr>
            <a:r>
              <a:rPr dirty="0" u="sng" sz="20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L’assetto</a:t>
            </a:r>
            <a:r>
              <a:rPr dirty="0" u="sng" sz="2000" spc="18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amministrativo</a:t>
            </a:r>
            <a:r>
              <a:rPr dirty="0" u="sng" sz="2000" spc="19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comprende</a:t>
            </a:r>
            <a:r>
              <a:rPr dirty="0" sz="2000" spc="1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un</a:t>
            </a:r>
            <a:r>
              <a:rPr dirty="0" sz="2000" spc="1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insieme</a:t>
            </a:r>
            <a:r>
              <a:rPr dirty="0" sz="2000" spc="18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strumenti</a:t>
            </a:r>
            <a:r>
              <a:rPr dirty="0" sz="2000" spc="18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19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competenze </a:t>
            </a:r>
            <a:r>
              <a:rPr dirty="0" sz="2000" i="1">
                <a:latin typeface="Arial"/>
                <a:cs typeface="Arial"/>
              </a:rPr>
              <a:t>che</a:t>
            </a:r>
            <a:r>
              <a:rPr dirty="0" sz="2000" spc="1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permettono</a:t>
            </a:r>
            <a:r>
              <a:rPr dirty="0" sz="2000" spc="1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1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tempestiva</a:t>
            </a:r>
            <a:r>
              <a:rPr dirty="0" sz="2000" spc="20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rilevazione</a:t>
            </a:r>
            <a:r>
              <a:rPr dirty="0" sz="2000" spc="1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dei</a:t>
            </a:r>
            <a:r>
              <a:rPr dirty="0" sz="2000" spc="1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fatti</a:t>
            </a:r>
            <a:r>
              <a:rPr dirty="0" sz="2000" spc="18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19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gestione</a:t>
            </a:r>
            <a:r>
              <a:rPr dirty="0" sz="2000" spc="20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1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la</a:t>
            </a:r>
            <a:r>
              <a:rPr dirty="0" sz="2000" spc="19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capacità</a:t>
            </a:r>
            <a:r>
              <a:rPr dirty="0" sz="2000" spc="190" i="1">
                <a:latin typeface="Arial"/>
                <a:cs typeface="Arial"/>
              </a:rPr>
              <a:t> </a:t>
            </a:r>
            <a:r>
              <a:rPr dirty="0" sz="2000" spc="-25" i="1">
                <a:latin typeface="Arial"/>
                <a:cs typeface="Arial"/>
              </a:rPr>
              <a:t>di </a:t>
            </a:r>
            <a:r>
              <a:rPr dirty="0" sz="2000" i="1">
                <a:latin typeface="Arial"/>
                <a:cs typeface="Arial"/>
              </a:rPr>
              <a:t>produrre</a:t>
            </a:r>
            <a:r>
              <a:rPr dirty="0" sz="2000" spc="2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le</a:t>
            </a:r>
            <a:r>
              <a:rPr dirty="0" sz="2000" spc="2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informazioni</a:t>
            </a:r>
            <a:r>
              <a:rPr dirty="0" sz="2000" spc="2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prospettiche</a:t>
            </a:r>
            <a:r>
              <a:rPr dirty="0" sz="2000" spc="25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relative</a:t>
            </a:r>
            <a:r>
              <a:rPr dirty="0" sz="2000" spc="2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all'esercizio</a:t>
            </a:r>
            <a:r>
              <a:rPr dirty="0" sz="2000" spc="2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in</a:t>
            </a:r>
            <a:r>
              <a:rPr dirty="0" sz="2000" spc="27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corso</a:t>
            </a:r>
            <a:r>
              <a:rPr dirty="0" sz="2000" spc="28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e</a:t>
            </a:r>
            <a:r>
              <a:rPr dirty="0" sz="2000" spc="26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</a:t>
            </a:r>
            <a:r>
              <a:rPr dirty="0" sz="2000" spc="270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quello </a:t>
            </a:r>
            <a:r>
              <a:rPr dirty="0" sz="2000" i="1">
                <a:latin typeface="Arial"/>
                <a:cs typeface="Arial"/>
              </a:rPr>
              <a:t>successivo,</a:t>
            </a:r>
            <a:r>
              <a:rPr dirty="0" sz="2000" spc="5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fino</a:t>
            </a:r>
            <a:r>
              <a:rPr dirty="0" sz="2000" spc="6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al</a:t>
            </a:r>
            <a:r>
              <a:rPr dirty="0" sz="2000" spc="6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raggiungimento</a:t>
            </a:r>
            <a:r>
              <a:rPr dirty="0" sz="2000" spc="55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del</a:t>
            </a:r>
            <a:r>
              <a:rPr dirty="0" sz="2000" spc="6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termine</a:t>
            </a:r>
            <a:r>
              <a:rPr dirty="0" sz="2000" spc="6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di</a:t>
            </a:r>
            <a:r>
              <a:rPr dirty="0" sz="2000" spc="6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(almeno)</a:t>
            </a:r>
            <a:r>
              <a:rPr dirty="0" sz="2000" spc="6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i</a:t>
            </a:r>
            <a:r>
              <a:rPr dirty="0" sz="2000" spc="50" i="1">
                <a:latin typeface="Arial"/>
                <a:cs typeface="Arial"/>
              </a:rPr>
              <a:t>  </a:t>
            </a:r>
            <a:r>
              <a:rPr dirty="0" sz="2000" i="1">
                <a:latin typeface="Arial"/>
                <a:cs typeface="Arial"/>
              </a:rPr>
              <a:t>dodici</a:t>
            </a:r>
            <a:r>
              <a:rPr dirty="0" sz="2000" spc="60" i="1">
                <a:latin typeface="Arial"/>
                <a:cs typeface="Arial"/>
              </a:rPr>
              <a:t>  </a:t>
            </a:r>
            <a:r>
              <a:rPr dirty="0" sz="2000" spc="-20" i="1">
                <a:latin typeface="Arial"/>
                <a:cs typeface="Arial"/>
              </a:rPr>
              <a:t>mesi </a:t>
            </a:r>
            <a:r>
              <a:rPr dirty="0" sz="2000" spc="-10" i="1">
                <a:latin typeface="Arial"/>
                <a:cs typeface="Arial"/>
              </a:rPr>
              <a:t>successivi.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12" name="object 12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34568" y="7520940"/>
            <a:ext cx="9019793" cy="938022"/>
          </a:xfrm>
          <a:prstGeom prst="rect">
            <a:avLst/>
          </a:prstGeom>
        </p:spPr>
      </p:pic>
      <p:sp>
        <p:nvSpPr>
          <p:cNvPr id="13" name="object 13" descr=""/>
          <p:cNvSpPr txBox="1"/>
          <p:nvPr/>
        </p:nvSpPr>
        <p:spPr>
          <a:xfrm>
            <a:off x="735330" y="7521702"/>
            <a:ext cx="9019540" cy="937260"/>
          </a:xfrm>
          <a:prstGeom prst="rect">
            <a:avLst/>
          </a:prstGeom>
          <a:ln w="25907">
            <a:solidFill>
              <a:srgbClr val="1F487C"/>
            </a:solidFill>
          </a:ln>
        </p:spPr>
        <p:txBody>
          <a:bodyPr wrap="square" lIns="0" tIns="6350" rIns="0" bIns="0" rtlCol="0" vert="horz">
            <a:spAutoFit/>
          </a:bodyPr>
          <a:lstStyle/>
          <a:p>
            <a:pPr marL="35560">
              <a:lnSpc>
                <a:spcPct val="100000"/>
              </a:lnSpc>
              <a:spcBef>
                <a:spcPts val="50"/>
              </a:spcBef>
            </a:pPr>
            <a:r>
              <a:rPr dirty="0" u="sng" sz="20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L’assetto</a:t>
            </a:r>
            <a:r>
              <a:rPr dirty="0" u="sng" sz="2000" spc="33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2000" b="1" i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contabile</a:t>
            </a:r>
            <a:r>
              <a:rPr dirty="0" sz="2000" spc="335" b="1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comprende</a:t>
            </a:r>
            <a:r>
              <a:rPr dirty="0" sz="2000" spc="33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l'insieme</a:t>
            </a:r>
            <a:r>
              <a:rPr dirty="0" sz="2000" spc="3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delle</a:t>
            </a:r>
            <a:r>
              <a:rPr dirty="0" sz="2000" spc="3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procedure</a:t>
            </a:r>
            <a:r>
              <a:rPr dirty="0" sz="2000" spc="3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finalizzate</a:t>
            </a:r>
            <a:r>
              <a:rPr dirty="0" sz="2000" spc="3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ad</a:t>
            </a:r>
            <a:r>
              <a:rPr dirty="0" sz="2000" spc="330" i="1">
                <a:latin typeface="Arial"/>
                <a:cs typeface="Arial"/>
              </a:rPr>
              <a:t> </a:t>
            </a:r>
            <a:r>
              <a:rPr dirty="0" sz="2000" spc="-25" i="1">
                <a:latin typeface="Arial"/>
                <a:cs typeface="Arial"/>
              </a:rPr>
              <a:t>una</a:t>
            </a:r>
            <a:endParaRPr sz="2000">
              <a:latin typeface="Arial"/>
              <a:cs typeface="Arial"/>
            </a:endParaRPr>
          </a:p>
          <a:p>
            <a:pPr marL="35560">
              <a:lnSpc>
                <a:spcPct val="100000"/>
              </a:lnSpc>
            </a:pPr>
            <a:r>
              <a:rPr dirty="0" sz="2000" i="1">
                <a:latin typeface="Arial"/>
                <a:cs typeface="Arial"/>
              </a:rPr>
              <a:t>corretta</a:t>
            </a:r>
            <a:r>
              <a:rPr dirty="0" sz="2000" spc="-7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rilevazione</a:t>
            </a:r>
            <a:r>
              <a:rPr dirty="0" sz="2000" spc="-4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dei</a:t>
            </a:r>
            <a:r>
              <a:rPr dirty="0" sz="2000" spc="-20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fatti</a:t>
            </a:r>
            <a:r>
              <a:rPr dirty="0" sz="2000" spc="-4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contabili.6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i="1">
                <a:latin typeface="Arial"/>
                <a:cs typeface="Arial"/>
              </a:rPr>
              <a:t>ott</a:t>
            </a:r>
            <a:r>
              <a:rPr dirty="0" sz="2000" spc="-35" i="1">
                <a:latin typeface="Arial"/>
                <a:cs typeface="Arial"/>
              </a:rPr>
              <a:t> </a:t>
            </a:r>
            <a:r>
              <a:rPr dirty="0" sz="2000" spc="-10" i="1">
                <a:latin typeface="Arial"/>
                <a:cs typeface="Arial"/>
              </a:rPr>
              <a:t>2023.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4" name="object 14" descr=""/>
          <p:cNvGrpSpPr/>
          <p:nvPr/>
        </p:nvGrpSpPr>
        <p:grpSpPr>
          <a:xfrm>
            <a:off x="4559808" y="2154935"/>
            <a:ext cx="12890500" cy="6303645"/>
            <a:chOff x="4559808" y="2154935"/>
            <a:chExt cx="12890500" cy="6303645"/>
          </a:xfrm>
        </p:grpSpPr>
        <p:pic>
          <p:nvPicPr>
            <p:cNvPr id="15" name="object 15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572000" y="4098035"/>
              <a:ext cx="838962" cy="602742"/>
            </a:xfrm>
            <a:prstGeom prst="rect">
              <a:avLst/>
            </a:prstGeom>
          </p:spPr>
        </p:pic>
        <p:sp>
          <p:nvSpPr>
            <p:cNvPr id="16" name="object 16" descr=""/>
            <p:cNvSpPr/>
            <p:nvPr/>
          </p:nvSpPr>
          <p:spPr>
            <a:xfrm>
              <a:off x="4572762" y="4098797"/>
              <a:ext cx="838200" cy="601980"/>
            </a:xfrm>
            <a:custGeom>
              <a:avLst/>
              <a:gdLst/>
              <a:ahLst/>
              <a:cxnLst/>
              <a:rect l="l" t="t" r="r" b="b"/>
              <a:pathLst>
                <a:path w="838200" h="601979">
                  <a:moveTo>
                    <a:pt x="0" y="300989"/>
                  </a:moveTo>
                  <a:lnTo>
                    <a:pt x="209550" y="300989"/>
                  </a:lnTo>
                  <a:lnTo>
                    <a:pt x="209550" y="0"/>
                  </a:lnTo>
                  <a:lnTo>
                    <a:pt x="628650" y="0"/>
                  </a:lnTo>
                  <a:lnTo>
                    <a:pt x="628650" y="300989"/>
                  </a:lnTo>
                  <a:lnTo>
                    <a:pt x="838200" y="300989"/>
                  </a:lnTo>
                  <a:lnTo>
                    <a:pt x="419100" y="601979"/>
                  </a:lnTo>
                  <a:lnTo>
                    <a:pt x="0" y="300989"/>
                  </a:lnTo>
                  <a:close/>
                </a:path>
              </a:pathLst>
            </a:custGeom>
            <a:ln w="25908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7" name="object 17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572000" y="6752856"/>
              <a:ext cx="838962" cy="604253"/>
            </a:xfrm>
            <a:prstGeom prst="rect">
              <a:avLst/>
            </a:prstGeom>
          </p:spPr>
        </p:pic>
        <p:sp>
          <p:nvSpPr>
            <p:cNvPr id="18" name="object 18" descr=""/>
            <p:cNvSpPr/>
            <p:nvPr/>
          </p:nvSpPr>
          <p:spPr>
            <a:xfrm>
              <a:off x="4572762" y="6753605"/>
              <a:ext cx="838200" cy="603885"/>
            </a:xfrm>
            <a:custGeom>
              <a:avLst/>
              <a:gdLst/>
              <a:ahLst/>
              <a:cxnLst/>
              <a:rect l="l" t="t" r="r" b="b"/>
              <a:pathLst>
                <a:path w="838200" h="603884">
                  <a:moveTo>
                    <a:pt x="0" y="301752"/>
                  </a:moveTo>
                  <a:lnTo>
                    <a:pt x="209550" y="301752"/>
                  </a:lnTo>
                  <a:lnTo>
                    <a:pt x="209550" y="0"/>
                  </a:lnTo>
                  <a:lnTo>
                    <a:pt x="628650" y="0"/>
                  </a:lnTo>
                  <a:lnTo>
                    <a:pt x="628650" y="301752"/>
                  </a:lnTo>
                  <a:lnTo>
                    <a:pt x="838200" y="301752"/>
                  </a:lnTo>
                  <a:lnTo>
                    <a:pt x="419100" y="603504"/>
                  </a:lnTo>
                  <a:lnTo>
                    <a:pt x="0" y="301752"/>
                  </a:lnTo>
                  <a:close/>
                </a:path>
              </a:pathLst>
            </a:custGeom>
            <a:ln w="25908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9" name="object 19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501884" y="2154935"/>
              <a:ext cx="6947916" cy="6303263"/>
            </a:xfrm>
            <a:prstGeom prst="rect">
              <a:avLst/>
            </a:prstGeom>
          </p:spPr>
        </p:pic>
      </p:grpSp>
      <p:sp>
        <p:nvSpPr>
          <p:cNvPr id="20" name="object 2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61467" rIns="0" bIns="0" rtlCol="0" vert="horz">
            <a:spAutoFit/>
          </a:bodyPr>
          <a:lstStyle/>
          <a:p>
            <a:pPr marL="1381125">
              <a:lnSpc>
                <a:spcPts val="1810"/>
              </a:lnSpc>
            </a:pPr>
            <a:r>
              <a:rPr dirty="0"/>
              <a:t>20</a:t>
            </a:r>
            <a:r>
              <a:rPr dirty="0" spc="-30"/>
              <a:t> </a:t>
            </a:r>
            <a:r>
              <a:rPr dirty="0"/>
              <a:t>ottobre</a:t>
            </a:r>
            <a:r>
              <a:rPr dirty="0" spc="-45"/>
              <a:t> </a:t>
            </a:r>
            <a:r>
              <a:rPr dirty="0"/>
              <a:t>2025</a:t>
            </a:r>
            <a:r>
              <a:rPr dirty="0" spc="-25"/>
              <a:t> </a:t>
            </a:r>
            <a:r>
              <a:rPr dirty="0"/>
              <a:t>Roma</a:t>
            </a:r>
            <a:r>
              <a:rPr dirty="0" spc="-15"/>
              <a:t> </a:t>
            </a:r>
            <a:r>
              <a:rPr dirty="0" spc="-10"/>
              <a:t>Palazzo</a:t>
            </a:r>
            <a:r>
              <a:rPr dirty="0" spc="-45"/>
              <a:t> </a:t>
            </a:r>
            <a:r>
              <a:rPr dirty="0" spc="-10"/>
              <a:t>Valentini</a:t>
            </a:r>
            <a:r>
              <a:rPr dirty="0" spc="-45"/>
              <a:t> </a:t>
            </a:r>
            <a:r>
              <a:rPr dirty="0"/>
              <a:t>–</a:t>
            </a:r>
            <a:r>
              <a:rPr dirty="0" spc="-25"/>
              <a:t> </a:t>
            </a:r>
            <a:r>
              <a:rPr dirty="0"/>
              <a:t>Convegno</a:t>
            </a:r>
            <a:r>
              <a:rPr dirty="0" spc="-60"/>
              <a:t> </a:t>
            </a:r>
            <a:r>
              <a:rPr dirty="0" spc="-10"/>
              <a:t>«Sostenibilità</a:t>
            </a:r>
            <a:r>
              <a:rPr dirty="0" spc="-60"/>
              <a:t> </a:t>
            </a:r>
            <a:r>
              <a:rPr dirty="0"/>
              <a:t>e</a:t>
            </a:r>
            <a:r>
              <a:rPr dirty="0" spc="-30"/>
              <a:t> </a:t>
            </a:r>
            <a:r>
              <a:rPr dirty="0"/>
              <a:t>Business</a:t>
            </a:r>
            <a:r>
              <a:rPr dirty="0" spc="-20"/>
              <a:t> </a:t>
            </a:r>
            <a:r>
              <a:rPr dirty="0"/>
              <a:t>Continuity</a:t>
            </a:r>
            <a:r>
              <a:rPr dirty="0" spc="-50"/>
              <a:t> </a:t>
            </a:r>
            <a:r>
              <a:rPr dirty="0" spc="-10"/>
              <a:t>(AISL_O)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Bloki Official</dc:creator>
  <cp:keywords>DAE3YirH0fM,BAE1QNSRS_4</cp:keywords>
  <dc:title>Giallo Moderno Creativo Aziendale Social Media Strategy Presentazione</dc:title>
  <dcterms:created xsi:type="dcterms:W3CDTF">2025-10-19T17:41:22Z</dcterms:created>
  <dcterms:modified xsi:type="dcterms:W3CDTF">2025-10-19T17:41:22Z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2025-10-19T00:00:00Z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2025-10-19T00:00:00Z</vt:filetime>
  </property>
  <property fmtid="{D5CDD505-2E9C-101B-9397-08002B2CF9AE}" pid="5" name="Producer">
    <vt:lpwstr>Microsoft® PowerPoint® 2016</vt:lpwstr>
  </property>
</Properties>
</file>